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8"/>
  </p:normalViewPr>
  <p:slideViewPr>
    <p:cSldViewPr snapToGrid="0">
      <p:cViewPr varScale="1">
        <p:scale>
          <a:sx n="106" d="100"/>
          <a:sy n="106" d="100"/>
        </p:scale>
        <p:origin x="17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6A2D2D-757A-6F44-27D7-8474C4C52053}"/>
              </a:ext>
            </a:extLst>
          </p:cNvPr>
          <p:cNvSpPr txBox="1">
            <a:spLocks noGrp="1"/>
          </p:cNvSpPr>
          <p:nvPr>
            <p:ph type="hdr" sz="quarter"/>
          </p:nvPr>
        </p:nvSpPr>
        <p:spPr>
          <a:xfrm>
            <a:off x="0" y="0"/>
            <a:ext cx="3372840" cy="502559"/>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Arial Unicode MS" pitchFamily="2"/>
            </a:endParaRPr>
          </a:p>
        </p:txBody>
      </p:sp>
      <p:sp>
        <p:nvSpPr>
          <p:cNvPr id="3" name="Date Placeholder 2">
            <a:extLst>
              <a:ext uri="{FF2B5EF4-FFF2-40B4-BE49-F238E27FC236}">
                <a16:creationId xmlns:a16="http://schemas.microsoft.com/office/drawing/2014/main" id="{758604E1-A845-7A98-44EF-BD6FA2D7402D}"/>
              </a:ext>
            </a:extLst>
          </p:cNvPr>
          <p:cNvSpPr txBox="1">
            <a:spLocks noGrp="1"/>
          </p:cNvSpPr>
          <p:nvPr>
            <p:ph type="dt" sz="quarter" idx="1"/>
          </p:nvPr>
        </p:nvSpPr>
        <p:spPr>
          <a:xfrm>
            <a:off x="4399200" y="0"/>
            <a:ext cx="3372840" cy="502559"/>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Arial Unicode MS" pitchFamily="2"/>
            </a:endParaRPr>
          </a:p>
        </p:txBody>
      </p:sp>
      <p:sp>
        <p:nvSpPr>
          <p:cNvPr id="4" name="Footer Placeholder 3">
            <a:extLst>
              <a:ext uri="{FF2B5EF4-FFF2-40B4-BE49-F238E27FC236}">
                <a16:creationId xmlns:a16="http://schemas.microsoft.com/office/drawing/2014/main" id="{3570E064-FB02-AEDA-F641-1437F070213A}"/>
              </a:ext>
            </a:extLst>
          </p:cNvPr>
          <p:cNvSpPr txBox="1">
            <a:spLocks noGrp="1"/>
          </p:cNvSpPr>
          <p:nvPr>
            <p:ph type="ftr" sz="quarter" idx="2"/>
          </p:nvPr>
        </p:nvSpPr>
        <p:spPr>
          <a:xfrm>
            <a:off x="0" y="9555480"/>
            <a:ext cx="3372840" cy="502559"/>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Arial Unicode MS" pitchFamily="2"/>
            </a:endParaRPr>
          </a:p>
        </p:txBody>
      </p:sp>
      <p:sp>
        <p:nvSpPr>
          <p:cNvPr id="5" name="Slide Number Placeholder 4">
            <a:extLst>
              <a:ext uri="{FF2B5EF4-FFF2-40B4-BE49-F238E27FC236}">
                <a16:creationId xmlns:a16="http://schemas.microsoft.com/office/drawing/2014/main" id="{2A8C1257-2FB3-597C-897B-6A1FEB674B59}"/>
              </a:ext>
            </a:extLst>
          </p:cNvPr>
          <p:cNvSpPr txBox="1">
            <a:spLocks noGrp="1"/>
          </p:cNvSpPr>
          <p:nvPr>
            <p:ph type="sldNum" sz="quarter" idx="3"/>
          </p:nvPr>
        </p:nvSpPr>
        <p:spPr>
          <a:xfrm>
            <a:off x="4399200" y="9555480"/>
            <a:ext cx="3372840" cy="502559"/>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5D66EEB3-69A5-4748-8796-57FF4D5D86C4}" type="slidenum">
              <a:t>‹#›</a:t>
            </a:fld>
            <a:endParaRPr lang="en-US" sz="1400" b="0" i="0" u="none" strike="noStrike" kern="1200">
              <a:ln>
                <a:noFill/>
              </a:ln>
              <a:latin typeface="Arial" pitchFamily="18"/>
              <a:ea typeface="Arial Unicode MS" pitchFamily="2"/>
              <a:cs typeface="Arial Unicode MS" pitchFamily="2"/>
            </a:endParaRPr>
          </a:p>
        </p:txBody>
      </p:sp>
    </p:spTree>
    <p:extLst>
      <p:ext uri="{BB962C8B-B14F-4D97-AF65-F5344CB8AC3E}">
        <p14:creationId xmlns:p14="http://schemas.microsoft.com/office/powerpoint/2010/main" val="399307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01ECF-D038-804E-0CB2-ACEBD2640FF8}"/>
              </a:ext>
            </a:extLst>
          </p:cNvPr>
          <p:cNvSpPr>
            <a:spLocks noGrp="1" noRot="1" noChangeAspect="1"/>
          </p:cNvSpPr>
          <p:nvPr>
            <p:ph type="sldImg" idx="2"/>
          </p:nvPr>
        </p:nvSpPr>
        <p:spPr>
          <a:xfrm>
            <a:off x="1371600"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01EEC1EC-B9EE-CFB3-434C-F5CDDD688D5C}"/>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BEB3F05B-7B21-9979-FFD9-07BBC944F0EA}"/>
              </a:ext>
            </a:extLst>
          </p:cNvPr>
          <p:cNvSpPr txBox="1">
            <a:spLocks noGrp="1"/>
          </p:cNvSpPr>
          <p:nvPr>
            <p:ph type="hdr" sz="quarter"/>
          </p:nvPr>
        </p:nvSpPr>
        <p:spPr>
          <a:xfrm>
            <a:off x="0" y="0"/>
            <a:ext cx="3372840" cy="502559"/>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B72F25A9-44D9-0D93-DC40-F96F41823F9F}"/>
              </a:ext>
            </a:extLst>
          </p:cNvPr>
          <p:cNvSpPr txBox="1">
            <a:spLocks noGrp="1"/>
          </p:cNvSpPr>
          <p:nvPr>
            <p:ph type="dt" idx="1"/>
          </p:nvPr>
        </p:nvSpPr>
        <p:spPr>
          <a:xfrm>
            <a:off x="4399200" y="0"/>
            <a:ext cx="3372840" cy="502559"/>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486E9219-DFD6-5D01-D487-482EE2B93AB4}"/>
              </a:ext>
            </a:extLst>
          </p:cNvPr>
          <p:cNvSpPr txBox="1">
            <a:spLocks noGrp="1"/>
          </p:cNvSpPr>
          <p:nvPr>
            <p:ph type="ftr" sz="quarter" idx="4"/>
          </p:nvPr>
        </p:nvSpPr>
        <p:spPr>
          <a:xfrm>
            <a:off x="0" y="9555480"/>
            <a:ext cx="3372840" cy="502559"/>
          </a:xfrm>
          <a:prstGeom prst="rect">
            <a:avLst/>
          </a:prstGeom>
          <a:noFill/>
          <a:ln>
            <a:noFill/>
          </a:ln>
        </p:spPr>
        <p:txBody>
          <a:bodyPr lIns="0" tIns="0" rIns="0" bIns="0" anchor="b"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B12F669B-60E5-0A59-CD5A-0BFCE787405E}"/>
              </a:ext>
            </a:extLst>
          </p:cNvPr>
          <p:cNvSpPr txBox="1">
            <a:spLocks noGrp="1"/>
          </p:cNvSpPr>
          <p:nvPr>
            <p:ph type="sldNum" sz="quarter" idx="5"/>
          </p:nvPr>
        </p:nvSpPr>
        <p:spPr>
          <a:xfrm>
            <a:off x="4399200" y="9555480"/>
            <a:ext cx="3372840" cy="502559"/>
          </a:xfrm>
          <a:prstGeom prst="rect">
            <a:avLst/>
          </a:prstGeom>
          <a:noFill/>
          <a:ln>
            <a:noFill/>
          </a:ln>
        </p:spPr>
        <p:txBody>
          <a:bodyPr lIns="0" tIns="0" rIns="0" bIns="0" anchor="b"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A94E0EDC-840E-224B-ADCC-2B1324A3EC83}" type="slidenum">
              <a:t>‹#›</a:t>
            </a:fld>
            <a:endParaRPr lang="en-US"/>
          </a:p>
        </p:txBody>
      </p:sp>
    </p:spTree>
    <p:extLst>
      <p:ext uri="{BB962C8B-B14F-4D97-AF65-F5344CB8AC3E}">
        <p14:creationId xmlns:p14="http://schemas.microsoft.com/office/powerpoint/2010/main" val="1329275702"/>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41C13FB-86D3-31C8-0BBE-C350805E18E3}"/>
              </a:ext>
            </a:extLst>
          </p:cNvPr>
          <p:cNvSpPr txBox="1">
            <a:spLocks noGrp="1"/>
          </p:cNvSpPr>
          <p:nvPr>
            <p:ph type="sldNum" sz="quarter" idx="8"/>
          </p:nvPr>
        </p:nvSpPr>
        <p:spPr>
          <a:xfrm>
            <a:off x="4399200" y="9555480"/>
            <a:ext cx="3372480" cy="502200"/>
          </a:xfrm>
        </p:spPr>
        <p:txBody>
          <a:bodyPr wrap="square"/>
          <a:lstStyle/>
          <a:p>
            <a:pPr lvl="0" algn="l" hangingPunct="1"/>
            <a:fld id="{A954B089-8AD8-024A-91CD-88E55C933234}" type="slidenum">
              <a:t>1</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CBA0268E-F325-6014-E973-718D8B237F0C}"/>
              </a:ext>
            </a:extLst>
          </p:cNvPr>
          <p:cNvSpPr txBox="1">
            <a:spLocks noGrp="1"/>
          </p:cNvSpPr>
          <p:nvPr>
            <p:ph type="sldNum" sz="quarter" idx="5"/>
          </p:nvPr>
        </p:nvSpPr>
        <p:spPr>
          <a:ln/>
        </p:spPr>
        <p:txBody>
          <a:bodyPr lIns="0" tIns="0" rIns="0" bIns="0" anchor="b" anchorCtr="0">
            <a:noAutofit/>
          </a:bodyPr>
          <a:lstStyle/>
          <a:p>
            <a:pPr lvl="0"/>
            <a:fld id="{55773148-B576-E043-81B9-8026DDC166B2}" type="slidenum">
              <a:t>1</a:t>
            </a:fld>
            <a:endParaRPr lang="en-US"/>
          </a:p>
        </p:txBody>
      </p:sp>
      <p:sp>
        <p:nvSpPr>
          <p:cNvPr id="3" name="Slide Image Placeholder 1">
            <a:extLst>
              <a:ext uri="{FF2B5EF4-FFF2-40B4-BE49-F238E27FC236}">
                <a16:creationId xmlns:a16="http://schemas.microsoft.com/office/drawing/2014/main" id="{498CC3F0-5881-AD40-2EF0-008B3D8A52F1}"/>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8C7F6B64-5C58-9BA2-FD7C-167F156EEF5A}"/>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r>
              <a:rPr lang="en-US"/>
              <a:t>Time permitting, I think audience members would love to hear a little about your own journey to the good work you’re doing now.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4E5409D-07DB-972A-B311-C540685D2927}"/>
              </a:ext>
            </a:extLst>
          </p:cNvPr>
          <p:cNvSpPr txBox="1">
            <a:spLocks noGrp="1"/>
          </p:cNvSpPr>
          <p:nvPr>
            <p:ph type="sldNum" sz="quarter" idx="8"/>
          </p:nvPr>
        </p:nvSpPr>
        <p:spPr>
          <a:xfrm>
            <a:off x="4399200" y="9555480"/>
            <a:ext cx="3372480" cy="502200"/>
          </a:xfrm>
        </p:spPr>
        <p:txBody>
          <a:bodyPr wrap="square"/>
          <a:lstStyle/>
          <a:p>
            <a:pPr lvl="0" algn="l" hangingPunct="1"/>
            <a:fld id="{5A3E544A-43B9-974B-90D0-483665452C78}" type="slidenum">
              <a:t>10</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01158DF7-D1DF-FFDC-5410-D1D4379810BD}"/>
              </a:ext>
            </a:extLst>
          </p:cNvPr>
          <p:cNvSpPr txBox="1">
            <a:spLocks noGrp="1"/>
          </p:cNvSpPr>
          <p:nvPr>
            <p:ph type="sldNum" sz="quarter" idx="5"/>
          </p:nvPr>
        </p:nvSpPr>
        <p:spPr>
          <a:ln/>
        </p:spPr>
        <p:txBody>
          <a:bodyPr lIns="0" tIns="0" rIns="0" bIns="0" anchor="b" anchorCtr="0">
            <a:noAutofit/>
          </a:bodyPr>
          <a:lstStyle/>
          <a:p>
            <a:pPr lvl="0"/>
            <a:fld id="{F853DF2E-9DE8-BA47-A994-8266C2258576}" type="slidenum">
              <a:t>10</a:t>
            </a:fld>
            <a:endParaRPr lang="en-US"/>
          </a:p>
        </p:txBody>
      </p:sp>
      <p:sp>
        <p:nvSpPr>
          <p:cNvPr id="3" name="Slide Image Placeholder 1">
            <a:extLst>
              <a:ext uri="{FF2B5EF4-FFF2-40B4-BE49-F238E27FC236}">
                <a16:creationId xmlns:a16="http://schemas.microsoft.com/office/drawing/2014/main" id="{95956E72-36AF-34A3-AA22-3A40A1EF6353}"/>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0CC189C5-56EF-F2E6-30ED-2299DDDBCCC1}"/>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r>
              <a:rPr lang="en-US"/>
              <a:t>Do we want to include contact info for Linda?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250BEA7-6B71-CC32-5844-DF70C099167C}"/>
              </a:ext>
            </a:extLst>
          </p:cNvPr>
          <p:cNvSpPr txBox="1">
            <a:spLocks noGrp="1"/>
          </p:cNvSpPr>
          <p:nvPr>
            <p:ph type="sldNum" sz="quarter" idx="8"/>
          </p:nvPr>
        </p:nvSpPr>
        <p:spPr>
          <a:xfrm>
            <a:off x="4399200" y="9555480"/>
            <a:ext cx="3372480" cy="502200"/>
          </a:xfrm>
        </p:spPr>
        <p:txBody>
          <a:bodyPr wrap="square"/>
          <a:lstStyle/>
          <a:p>
            <a:pPr lvl="0" algn="l" hangingPunct="1"/>
            <a:fld id="{1D4EDAA7-2B8D-BF40-B508-FA9C3553B00A}" type="slidenum">
              <a:t>11</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51C3F52B-C5EC-A51B-281E-7872EA50B702}"/>
              </a:ext>
            </a:extLst>
          </p:cNvPr>
          <p:cNvSpPr txBox="1">
            <a:spLocks noGrp="1"/>
          </p:cNvSpPr>
          <p:nvPr>
            <p:ph type="sldNum" sz="quarter" idx="5"/>
          </p:nvPr>
        </p:nvSpPr>
        <p:spPr>
          <a:ln/>
        </p:spPr>
        <p:txBody>
          <a:bodyPr lIns="0" tIns="0" rIns="0" bIns="0" anchor="b" anchorCtr="0">
            <a:noAutofit/>
          </a:bodyPr>
          <a:lstStyle/>
          <a:p>
            <a:pPr lvl="0"/>
            <a:fld id="{BD0540FD-0D3F-0A4F-B8EA-2F7C33D4FC2A}" type="slidenum">
              <a:t>11</a:t>
            </a:fld>
            <a:endParaRPr lang="en-US"/>
          </a:p>
        </p:txBody>
      </p:sp>
      <p:sp>
        <p:nvSpPr>
          <p:cNvPr id="3" name="Slide Image Placeholder 1">
            <a:extLst>
              <a:ext uri="{FF2B5EF4-FFF2-40B4-BE49-F238E27FC236}">
                <a16:creationId xmlns:a16="http://schemas.microsoft.com/office/drawing/2014/main" id="{05B583D0-C4FF-1128-100B-D9B3106AA622}"/>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733BE132-91C2-CFDC-68D5-E94A87DB1EA7}"/>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B45AFF5-C794-22ED-CA29-3C21858A5D52}"/>
              </a:ext>
            </a:extLst>
          </p:cNvPr>
          <p:cNvSpPr txBox="1">
            <a:spLocks noGrp="1"/>
          </p:cNvSpPr>
          <p:nvPr>
            <p:ph type="sldNum" sz="quarter" idx="8"/>
          </p:nvPr>
        </p:nvSpPr>
        <p:spPr>
          <a:xfrm>
            <a:off x="4399200" y="9555480"/>
            <a:ext cx="3372480" cy="502200"/>
          </a:xfrm>
        </p:spPr>
        <p:txBody>
          <a:bodyPr wrap="square"/>
          <a:lstStyle/>
          <a:p>
            <a:pPr lvl="0" algn="l" hangingPunct="1"/>
            <a:fld id="{C2CD9C4B-A4FF-2C40-B4BB-801F33599115}" type="slidenum">
              <a:t>12</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A4C869D9-D76D-C2EF-7ED9-3E2A643B8E43}"/>
              </a:ext>
            </a:extLst>
          </p:cNvPr>
          <p:cNvSpPr txBox="1">
            <a:spLocks noGrp="1"/>
          </p:cNvSpPr>
          <p:nvPr>
            <p:ph type="sldNum" sz="quarter" idx="5"/>
          </p:nvPr>
        </p:nvSpPr>
        <p:spPr>
          <a:ln/>
        </p:spPr>
        <p:txBody>
          <a:bodyPr lIns="0" tIns="0" rIns="0" bIns="0" anchor="b" anchorCtr="0">
            <a:noAutofit/>
          </a:bodyPr>
          <a:lstStyle/>
          <a:p>
            <a:pPr lvl="0"/>
            <a:fld id="{227CCBB5-CB8B-AE47-BC15-E1199D6FA386}" type="slidenum">
              <a:t>12</a:t>
            </a:fld>
            <a:endParaRPr lang="en-US"/>
          </a:p>
        </p:txBody>
      </p:sp>
      <p:sp>
        <p:nvSpPr>
          <p:cNvPr id="3" name="Slide Image Placeholder 1">
            <a:extLst>
              <a:ext uri="{FF2B5EF4-FFF2-40B4-BE49-F238E27FC236}">
                <a16:creationId xmlns:a16="http://schemas.microsoft.com/office/drawing/2014/main" id="{81CB3D10-864C-8666-C12E-8386692EA664}"/>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0545B4A1-839F-707C-E9E3-C568C9C9032B}"/>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0C495F9-A803-9945-84AD-B9693CADF068}"/>
              </a:ext>
            </a:extLst>
          </p:cNvPr>
          <p:cNvSpPr txBox="1">
            <a:spLocks noGrp="1"/>
          </p:cNvSpPr>
          <p:nvPr>
            <p:ph type="sldNum" sz="quarter" idx="8"/>
          </p:nvPr>
        </p:nvSpPr>
        <p:spPr>
          <a:xfrm>
            <a:off x="4399200" y="9555480"/>
            <a:ext cx="3372480" cy="502200"/>
          </a:xfrm>
        </p:spPr>
        <p:txBody>
          <a:bodyPr wrap="square"/>
          <a:lstStyle/>
          <a:p>
            <a:pPr lvl="0" algn="l" hangingPunct="1"/>
            <a:fld id="{DE76133C-864B-E041-82D3-60147CFC4066}" type="slidenum">
              <a:t>2</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2DF2989C-37DC-BBC7-07A3-DBFA035E7718}"/>
              </a:ext>
            </a:extLst>
          </p:cNvPr>
          <p:cNvSpPr txBox="1">
            <a:spLocks noGrp="1"/>
          </p:cNvSpPr>
          <p:nvPr>
            <p:ph type="sldNum" sz="quarter" idx="5"/>
          </p:nvPr>
        </p:nvSpPr>
        <p:spPr>
          <a:ln/>
        </p:spPr>
        <p:txBody>
          <a:bodyPr lIns="0" tIns="0" rIns="0" bIns="0" anchor="b" anchorCtr="0">
            <a:noAutofit/>
          </a:bodyPr>
          <a:lstStyle/>
          <a:p>
            <a:pPr lvl="0"/>
            <a:fld id="{C2BC8D03-BCCE-B44D-8172-664019F27120}" type="slidenum">
              <a:t>2</a:t>
            </a:fld>
            <a:endParaRPr lang="en-US"/>
          </a:p>
        </p:txBody>
      </p:sp>
      <p:sp>
        <p:nvSpPr>
          <p:cNvPr id="3" name="Slide Image Placeholder 1">
            <a:extLst>
              <a:ext uri="{FF2B5EF4-FFF2-40B4-BE49-F238E27FC236}">
                <a16:creationId xmlns:a16="http://schemas.microsoft.com/office/drawing/2014/main" id="{3709D48D-FA04-AD8F-35BE-21A2376A3D27}"/>
              </a:ext>
            </a:extLst>
          </p:cNvPr>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48B67646-A6D3-B0E5-A8D2-0C7A20F0DC83}"/>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23370CB-C49C-3543-F537-08333FC37D39}"/>
              </a:ext>
            </a:extLst>
          </p:cNvPr>
          <p:cNvSpPr txBox="1">
            <a:spLocks noGrp="1"/>
          </p:cNvSpPr>
          <p:nvPr>
            <p:ph type="sldNum" sz="quarter" idx="8"/>
          </p:nvPr>
        </p:nvSpPr>
        <p:spPr>
          <a:xfrm>
            <a:off x="4399200" y="9555480"/>
            <a:ext cx="3372480" cy="502200"/>
          </a:xfrm>
        </p:spPr>
        <p:txBody>
          <a:bodyPr wrap="square"/>
          <a:lstStyle/>
          <a:p>
            <a:pPr lvl="0" algn="l" hangingPunct="1"/>
            <a:fld id="{17AED2A9-387D-2F45-B3B1-154B4B92B212}" type="slidenum">
              <a:t>3</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E673C5FC-1310-2106-774E-1EAD7029898E}"/>
              </a:ext>
            </a:extLst>
          </p:cNvPr>
          <p:cNvSpPr txBox="1">
            <a:spLocks noGrp="1"/>
          </p:cNvSpPr>
          <p:nvPr>
            <p:ph type="sldNum" sz="quarter" idx="5"/>
          </p:nvPr>
        </p:nvSpPr>
        <p:spPr>
          <a:ln/>
        </p:spPr>
        <p:txBody>
          <a:bodyPr lIns="0" tIns="0" rIns="0" bIns="0" anchor="b" anchorCtr="0">
            <a:noAutofit/>
          </a:bodyPr>
          <a:lstStyle/>
          <a:p>
            <a:pPr lvl="0"/>
            <a:fld id="{B56FEDFA-D693-AB4F-8AD0-839575C316F7}" type="slidenum">
              <a:t>3</a:t>
            </a:fld>
            <a:endParaRPr lang="en-US"/>
          </a:p>
        </p:txBody>
      </p:sp>
      <p:sp>
        <p:nvSpPr>
          <p:cNvPr id="3" name="Slide Image Placeholder 1">
            <a:extLst>
              <a:ext uri="{FF2B5EF4-FFF2-40B4-BE49-F238E27FC236}">
                <a16:creationId xmlns:a16="http://schemas.microsoft.com/office/drawing/2014/main" id="{F58A3BC5-652F-99B5-F5F7-F2AD1897513A}"/>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F7D672AA-78CD-433A-6F58-A717606524E5}"/>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2338406-71EE-D9AF-CC8B-AC800A3F2429}"/>
              </a:ext>
            </a:extLst>
          </p:cNvPr>
          <p:cNvSpPr txBox="1">
            <a:spLocks noGrp="1"/>
          </p:cNvSpPr>
          <p:nvPr>
            <p:ph type="sldNum" sz="quarter" idx="8"/>
          </p:nvPr>
        </p:nvSpPr>
        <p:spPr>
          <a:xfrm>
            <a:off x="4399200" y="9555480"/>
            <a:ext cx="3372480" cy="502200"/>
          </a:xfrm>
        </p:spPr>
        <p:txBody>
          <a:bodyPr wrap="square"/>
          <a:lstStyle/>
          <a:p>
            <a:pPr lvl="0" algn="l" hangingPunct="1"/>
            <a:fld id="{29D4C71F-6BC1-8D47-BE29-50FC6F5BB7CE}" type="slidenum">
              <a:t>4</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BA991F76-010A-5F4E-BBED-CB8880D563C0}"/>
              </a:ext>
            </a:extLst>
          </p:cNvPr>
          <p:cNvSpPr txBox="1">
            <a:spLocks noGrp="1"/>
          </p:cNvSpPr>
          <p:nvPr>
            <p:ph type="sldNum" sz="quarter" idx="5"/>
          </p:nvPr>
        </p:nvSpPr>
        <p:spPr>
          <a:ln/>
        </p:spPr>
        <p:txBody>
          <a:bodyPr lIns="0" tIns="0" rIns="0" bIns="0" anchor="b" anchorCtr="0">
            <a:noAutofit/>
          </a:bodyPr>
          <a:lstStyle/>
          <a:p>
            <a:pPr lvl="0"/>
            <a:fld id="{75BF46C4-BE9F-B94A-BC98-09CC50F301D0}" type="slidenum">
              <a:t>4</a:t>
            </a:fld>
            <a:endParaRPr lang="en-US"/>
          </a:p>
        </p:txBody>
      </p:sp>
      <p:sp>
        <p:nvSpPr>
          <p:cNvPr id="3" name="Slide Image Placeholder 1">
            <a:extLst>
              <a:ext uri="{FF2B5EF4-FFF2-40B4-BE49-F238E27FC236}">
                <a16:creationId xmlns:a16="http://schemas.microsoft.com/office/drawing/2014/main" id="{416F28A6-03F3-5118-FFFB-2BCDEBB35AB0}"/>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8630296A-7038-EAF0-DF16-BEEB32E143E9}"/>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r>
              <a:rPr lang="en-US"/>
              <a:t>It may be worth stressing the journalistic importance of explaining the difference between an executive action and a law.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BB62F83-5119-5076-39A9-9CC2453C493A}"/>
              </a:ext>
            </a:extLst>
          </p:cNvPr>
          <p:cNvSpPr txBox="1">
            <a:spLocks noGrp="1"/>
          </p:cNvSpPr>
          <p:nvPr>
            <p:ph type="sldNum" sz="quarter" idx="8"/>
          </p:nvPr>
        </p:nvSpPr>
        <p:spPr>
          <a:xfrm>
            <a:off x="4399200" y="9555480"/>
            <a:ext cx="3372480" cy="502200"/>
          </a:xfrm>
        </p:spPr>
        <p:txBody>
          <a:bodyPr wrap="square"/>
          <a:lstStyle/>
          <a:p>
            <a:pPr lvl="0" algn="l" hangingPunct="1"/>
            <a:fld id="{B538C3EC-F017-154C-A6EE-8D2643617629}" type="slidenum">
              <a:t>5</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74212917-5FB8-8ACF-4384-572A51AA8CAD}"/>
              </a:ext>
            </a:extLst>
          </p:cNvPr>
          <p:cNvSpPr txBox="1">
            <a:spLocks noGrp="1"/>
          </p:cNvSpPr>
          <p:nvPr>
            <p:ph type="sldNum" sz="quarter" idx="5"/>
          </p:nvPr>
        </p:nvSpPr>
        <p:spPr>
          <a:ln/>
        </p:spPr>
        <p:txBody>
          <a:bodyPr lIns="0" tIns="0" rIns="0" bIns="0" anchor="b" anchorCtr="0">
            <a:noAutofit/>
          </a:bodyPr>
          <a:lstStyle/>
          <a:p>
            <a:pPr lvl="0"/>
            <a:fld id="{E72EA0E5-5264-E74B-988E-79BEB37A1E21}" type="slidenum">
              <a:t>5</a:t>
            </a:fld>
            <a:endParaRPr lang="en-US"/>
          </a:p>
        </p:txBody>
      </p:sp>
      <p:sp>
        <p:nvSpPr>
          <p:cNvPr id="3" name="Slide Image Placeholder 1">
            <a:extLst>
              <a:ext uri="{FF2B5EF4-FFF2-40B4-BE49-F238E27FC236}">
                <a16:creationId xmlns:a16="http://schemas.microsoft.com/office/drawing/2014/main" id="{D0811E4D-0B89-E1F7-CE7A-A5CA930BF094}"/>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DE76E452-AF81-491F-27E2-1FC2BF459A16}"/>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r>
              <a:rPr lang="en-US"/>
              <a:t>Worth noting that this is a good local story idea:  looking at how state and local police are dealing with the pressure to 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1273B38-3D6F-BEBC-B7E2-D59782FDE91E}"/>
              </a:ext>
            </a:extLst>
          </p:cNvPr>
          <p:cNvSpPr txBox="1">
            <a:spLocks noGrp="1"/>
          </p:cNvSpPr>
          <p:nvPr>
            <p:ph type="sldNum" sz="quarter" idx="8"/>
          </p:nvPr>
        </p:nvSpPr>
        <p:spPr>
          <a:xfrm>
            <a:off x="4399200" y="9555480"/>
            <a:ext cx="3372480" cy="502200"/>
          </a:xfrm>
        </p:spPr>
        <p:txBody>
          <a:bodyPr wrap="square"/>
          <a:lstStyle/>
          <a:p>
            <a:pPr lvl="0" algn="l" hangingPunct="1"/>
            <a:fld id="{F71AC5C0-0BB4-F140-B7F5-615EBE2767B6}" type="slidenum">
              <a:t>6</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BC302799-6E97-1A06-E478-1F034EDC950E}"/>
              </a:ext>
            </a:extLst>
          </p:cNvPr>
          <p:cNvSpPr txBox="1">
            <a:spLocks noGrp="1"/>
          </p:cNvSpPr>
          <p:nvPr>
            <p:ph type="sldNum" sz="quarter" idx="5"/>
          </p:nvPr>
        </p:nvSpPr>
        <p:spPr>
          <a:ln/>
        </p:spPr>
        <p:txBody>
          <a:bodyPr lIns="0" tIns="0" rIns="0" bIns="0" anchor="b" anchorCtr="0">
            <a:noAutofit/>
          </a:bodyPr>
          <a:lstStyle/>
          <a:p>
            <a:pPr lvl="0"/>
            <a:fld id="{6F870AEB-9259-9546-97B8-55A00B03D917}" type="slidenum">
              <a:t>6</a:t>
            </a:fld>
            <a:endParaRPr lang="en-US"/>
          </a:p>
        </p:txBody>
      </p:sp>
      <p:sp>
        <p:nvSpPr>
          <p:cNvPr id="3" name="Slide Image Placeholder 1">
            <a:extLst>
              <a:ext uri="{FF2B5EF4-FFF2-40B4-BE49-F238E27FC236}">
                <a16:creationId xmlns:a16="http://schemas.microsoft.com/office/drawing/2014/main" id="{F23FA3CF-F0FC-69B6-ED4B-C337164B388F}"/>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ECC4522A-BA68-D465-A80C-CA0246C84265}"/>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r>
              <a:rPr lang="en-US"/>
              <a:t>Worth noting that this is a good local story idea:  looking at how state and local police are dealing with the pressure to 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5EA7BE4-3BF5-1EE9-CF72-1B1C0E75BA2A}"/>
              </a:ext>
            </a:extLst>
          </p:cNvPr>
          <p:cNvSpPr txBox="1">
            <a:spLocks noGrp="1"/>
          </p:cNvSpPr>
          <p:nvPr>
            <p:ph type="sldNum" sz="quarter" idx="8"/>
          </p:nvPr>
        </p:nvSpPr>
        <p:spPr>
          <a:xfrm>
            <a:off x="4399200" y="9555480"/>
            <a:ext cx="3372480" cy="502200"/>
          </a:xfrm>
        </p:spPr>
        <p:txBody>
          <a:bodyPr wrap="square"/>
          <a:lstStyle/>
          <a:p>
            <a:pPr lvl="0" algn="l" hangingPunct="1"/>
            <a:fld id="{C2EC63E6-79AF-FE44-A197-A90C713C0FFD}" type="slidenum">
              <a:t>7</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A441B16D-0375-C0E9-2FA1-528ED8138929}"/>
              </a:ext>
            </a:extLst>
          </p:cNvPr>
          <p:cNvSpPr txBox="1">
            <a:spLocks noGrp="1"/>
          </p:cNvSpPr>
          <p:nvPr>
            <p:ph type="sldNum" sz="quarter" idx="5"/>
          </p:nvPr>
        </p:nvSpPr>
        <p:spPr>
          <a:ln/>
        </p:spPr>
        <p:txBody>
          <a:bodyPr lIns="0" tIns="0" rIns="0" bIns="0" anchor="b" anchorCtr="0">
            <a:noAutofit/>
          </a:bodyPr>
          <a:lstStyle/>
          <a:p>
            <a:pPr lvl="0"/>
            <a:fld id="{95868C68-EDB4-5B4C-8B70-FDB4A7167117}" type="slidenum">
              <a:t>7</a:t>
            </a:fld>
            <a:endParaRPr lang="en-US"/>
          </a:p>
        </p:txBody>
      </p:sp>
      <p:sp>
        <p:nvSpPr>
          <p:cNvPr id="3" name="Slide Image Placeholder 1">
            <a:extLst>
              <a:ext uri="{FF2B5EF4-FFF2-40B4-BE49-F238E27FC236}">
                <a16:creationId xmlns:a16="http://schemas.microsoft.com/office/drawing/2014/main" id="{6C9B6012-69E7-FF47-4B0E-2F7DFE8124AF}"/>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BC1666CA-0460-992F-DCEB-95594A7FCE9D}"/>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36851ED-FEBF-7EF0-C644-203310214699}"/>
              </a:ext>
            </a:extLst>
          </p:cNvPr>
          <p:cNvSpPr txBox="1">
            <a:spLocks noGrp="1"/>
          </p:cNvSpPr>
          <p:nvPr>
            <p:ph type="sldNum" sz="quarter" idx="8"/>
          </p:nvPr>
        </p:nvSpPr>
        <p:spPr>
          <a:xfrm>
            <a:off x="4399200" y="9555480"/>
            <a:ext cx="3372480" cy="502200"/>
          </a:xfrm>
        </p:spPr>
        <p:txBody>
          <a:bodyPr wrap="square"/>
          <a:lstStyle/>
          <a:p>
            <a:pPr lvl="0" algn="l" hangingPunct="1"/>
            <a:fld id="{EC50A9D5-45CE-E54B-BFFA-60CED59C969B}" type="slidenum">
              <a:t>8</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8E2B686B-4146-545F-7589-45FF5A557374}"/>
              </a:ext>
            </a:extLst>
          </p:cNvPr>
          <p:cNvSpPr txBox="1">
            <a:spLocks noGrp="1"/>
          </p:cNvSpPr>
          <p:nvPr>
            <p:ph type="sldNum" sz="quarter" idx="5"/>
          </p:nvPr>
        </p:nvSpPr>
        <p:spPr>
          <a:ln/>
        </p:spPr>
        <p:txBody>
          <a:bodyPr lIns="0" tIns="0" rIns="0" bIns="0" anchor="b" anchorCtr="0">
            <a:noAutofit/>
          </a:bodyPr>
          <a:lstStyle/>
          <a:p>
            <a:pPr lvl="0"/>
            <a:fld id="{20B4C0F5-A15A-2445-B282-CEE5CD16CA05}" type="slidenum">
              <a:t>8</a:t>
            </a:fld>
            <a:endParaRPr lang="en-US"/>
          </a:p>
        </p:txBody>
      </p:sp>
      <p:sp>
        <p:nvSpPr>
          <p:cNvPr id="3" name="Slide Image Placeholder 1">
            <a:extLst>
              <a:ext uri="{FF2B5EF4-FFF2-40B4-BE49-F238E27FC236}">
                <a16:creationId xmlns:a16="http://schemas.microsoft.com/office/drawing/2014/main" id="{19F6425A-03C4-E98E-0B5E-1A1D6A590D4A}"/>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3DEE2EA8-C95E-BDA2-4F60-799CD7CB40EA}"/>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D881610-F3EA-3A27-5756-B2D995E58C2D}"/>
              </a:ext>
            </a:extLst>
          </p:cNvPr>
          <p:cNvSpPr txBox="1">
            <a:spLocks noGrp="1"/>
          </p:cNvSpPr>
          <p:nvPr>
            <p:ph type="sldNum" sz="quarter" idx="8"/>
          </p:nvPr>
        </p:nvSpPr>
        <p:spPr>
          <a:xfrm>
            <a:off x="4399200" y="9555480"/>
            <a:ext cx="3372480" cy="502200"/>
          </a:xfrm>
        </p:spPr>
        <p:txBody>
          <a:bodyPr wrap="square"/>
          <a:lstStyle/>
          <a:p>
            <a:pPr lvl="0" algn="l" hangingPunct="1"/>
            <a:fld id="{3B27E0DF-B069-C643-8368-989FA6E5368C}" type="slidenum">
              <a:t>9</a:t>
            </a:fld>
            <a:endParaRPr lang="en-US" sz="1800">
              <a:solidFill>
                <a:srgbClr val="000000"/>
              </a:solidFill>
              <a:latin typeface="+mn-lt" pitchFamily="18"/>
              <a:ea typeface="+mn-ea" pitchFamily="2"/>
              <a:cs typeface="+mn-cs" pitchFamily="2"/>
            </a:endParaRPr>
          </a:p>
        </p:txBody>
      </p:sp>
      <p:sp>
        <p:nvSpPr>
          <p:cNvPr id="8" name="Slide Number Placeholder 6">
            <a:extLst>
              <a:ext uri="{FF2B5EF4-FFF2-40B4-BE49-F238E27FC236}">
                <a16:creationId xmlns:a16="http://schemas.microsoft.com/office/drawing/2014/main" id="{959170CA-5199-22AD-DBE7-E3A1CA02A1C0}"/>
              </a:ext>
            </a:extLst>
          </p:cNvPr>
          <p:cNvSpPr txBox="1">
            <a:spLocks noGrp="1"/>
          </p:cNvSpPr>
          <p:nvPr>
            <p:ph type="sldNum" sz="quarter" idx="5"/>
          </p:nvPr>
        </p:nvSpPr>
        <p:spPr>
          <a:ln/>
        </p:spPr>
        <p:txBody>
          <a:bodyPr lIns="0" tIns="0" rIns="0" bIns="0" anchor="b" anchorCtr="0">
            <a:noAutofit/>
          </a:bodyPr>
          <a:lstStyle/>
          <a:p>
            <a:pPr lvl="0"/>
            <a:fld id="{25F8A526-5EFE-E24C-B095-33CA18B3DFB4}" type="slidenum">
              <a:t>9</a:t>
            </a:fld>
            <a:endParaRPr lang="en-US"/>
          </a:p>
        </p:txBody>
      </p:sp>
      <p:sp>
        <p:nvSpPr>
          <p:cNvPr id="3" name="Slide Image Placeholder 1">
            <a:extLst>
              <a:ext uri="{FF2B5EF4-FFF2-40B4-BE49-F238E27FC236}">
                <a16:creationId xmlns:a16="http://schemas.microsoft.com/office/drawing/2014/main" id="{2353D5FB-863F-248A-71C2-31921BF67489}"/>
              </a:ext>
            </a:extLst>
          </p:cNvPr>
          <p:cNvSpPr>
            <a:spLocks noGrp="1" noRot="1" noChangeAspect="1" noResize="1"/>
          </p:cNvSpPr>
          <p:nvPr>
            <p:ph type="sldImg"/>
          </p:nvPr>
        </p:nvSpPr>
        <p:spPr>
          <a:xfrm>
            <a:off x="1371600" y="763560"/>
            <a:ext cx="5028840" cy="3771720"/>
          </a:xfrm>
          <a:solidFill>
            <a:schemeClr val="accent1"/>
          </a:solidFill>
          <a:ln w="25400">
            <a:solidFill>
              <a:schemeClr val="accent1">
                <a:shade val="50000"/>
              </a:schemeClr>
            </a:solidFill>
            <a:prstDash val="solid"/>
          </a:ln>
        </p:spPr>
      </p:sp>
      <p:sp>
        <p:nvSpPr>
          <p:cNvPr id="4" name="Notes Placeholder 2">
            <a:extLst>
              <a:ext uri="{FF2B5EF4-FFF2-40B4-BE49-F238E27FC236}">
                <a16:creationId xmlns:a16="http://schemas.microsoft.com/office/drawing/2014/main" id="{2DB90D58-E181-6B16-23DF-23362C88552B}"/>
              </a:ext>
            </a:extLst>
          </p:cNvPr>
          <p:cNvSpPr txBox="1">
            <a:spLocks noGrp="1"/>
          </p:cNvSpPr>
          <p:nvPr>
            <p:ph type="body" sz="quarter" idx="1"/>
          </p:nvPr>
        </p:nvSpPr>
        <p:spPr>
          <a:xfrm>
            <a:off x="777239" y="4777560"/>
            <a:ext cx="6217200" cy="4525560"/>
          </a:xfrm>
        </p:spPr>
        <p:txBody>
          <a:bodyPr wrap="square" lIns="90000" tIns="45000" rIns="90000" bIns="45000" anchor="t">
            <a:noAutofit/>
          </a:bodyPr>
          <a:lstStyle/>
          <a:p>
            <a:pPr lv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49FA-4C21-7448-D379-4EB2757C55C8}"/>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0E5ADB-3C4F-8412-395C-06F2D304CDFE}"/>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551B53-6F92-C4A2-9E43-804FF1E2C99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3F28CA3-38A1-D172-AC84-4609B94A960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3BB4475-A41F-808E-9DD5-C0F68C043A13}"/>
              </a:ext>
            </a:extLst>
          </p:cNvPr>
          <p:cNvSpPr>
            <a:spLocks noGrp="1"/>
          </p:cNvSpPr>
          <p:nvPr>
            <p:ph type="sldNum" sz="quarter" idx="12"/>
          </p:nvPr>
        </p:nvSpPr>
        <p:spPr/>
        <p:txBody>
          <a:bodyPr/>
          <a:lstStyle/>
          <a:p>
            <a:pPr lvl="0"/>
            <a:fld id="{1712603A-2223-6C40-8FA3-7EFBCFE3335A}" type="slidenum">
              <a:t>‹#›</a:t>
            </a:fld>
            <a:endParaRPr lang="en-US"/>
          </a:p>
        </p:txBody>
      </p:sp>
    </p:spTree>
    <p:extLst>
      <p:ext uri="{BB962C8B-B14F-4D97-AF65-F5344CB8AC3E}">
        <p14:creationId xmlns:p14="http://schemas.microsoft.com/office/powerpoint/2010/main" val="95903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709A-D9D4-F099-BDF5-92A6D9C321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BD5E54-BC53-536D-62B5-8E1E29C5A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BFB2C-DEC4-7E30-ADEE-D4EEB619D2C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6800DB-AA4C-153E-6646-6895BA1F45B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A9C04D1-8379-63BD-84C5-C59DD06F1406}"/>
              </a:ext>
            </a:extLst>
          </p:cNvPr>
          <p:cNvSpPr>
            <a:spLocks noGrp="1"/>
          </p:cNvSpPr>
          <p:nvPr>
            <p:ph type="sldNum" sz="quarter" idx="12"/>
          </p:nvPr>
        </p:nvSpPr>
        <p:spPr/>
        <p:txBody>
          <a:bodyPr/>
          <a:lstStyle/>
          <a:p>
            <a:pPr lvl="0"/>
            <a:fld id="{E4ABA4F0-065D-D947-87BE-1630A794CA13}" type="slidenum">
              <a:t>‹#›</a:t>
            </a:fld>
            <a:endParaRPr lang="en-US"/>
          </a:p>
        </p:txBody>
      </p:sp>
    </p:spTree>
    <p:extLst>
      <p:ext uri="{BB962C8B-B14F-4D97-AF65-F5344CB8AC3E}">
        <p14:creationId xmlns:p14="http://schemas.microsoft.com/office/powerpoint/2010/main" val="395767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9164F-54AE-2BEF-136E-FA573797C499}"/>
              </a:ext>
            </a:extLst>
          </p:cNvPr>
          <p:cNvSpPr>
            <a:spLocks noGrp="1"/>
          </p:cNvSpPr>
          <p:nvPr>
            <p:ph type="title" orient="vert"/>
          </p:nvPr>
        </p:nvSpPr>
        <p:spPr>
          <a:xfrm>
            <a:off x="7308850" y="301625"/>
            <a:ext cx="2266950" cy="64563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433FFA-0BF2-387A-AB43-FB58DE534188}"/>
              </a:ext>
            </a:extLst>
          </p:cNvPr>
          <p:cNvSpPr>
            <a:spLocks noGrp="1"/>
          </p:cNvSpPr>
          <p:nvPr>
            <p:ph type="body" orient="vert" idx="1"/>
          </p:nvPr>
        </p:nvSpPr>
        <p:spPr>
          <a:xfrm>
            <a:off x="503238" y="301625"/>
            <a:ext cx="6653212" cy="6456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752F7-0C09-D69D-4B36-03DB54EE427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A0078C7-2BEC-DA21-71E2-C5A02C6CA2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A873CF-A329-ABF0-C441-DF61D8F0FD7E}"/>
              </a:ext>
            </a:extLst>
          </p:cNvPr>
          <p:cNvSpPr>
            <a:spLocks noGrp="1"/>
          </p:cNvSpPr>
          <p:nvPr>
            <p:ph type="sldNum" sz="quarter" idx="12"/>
          </p:nvPr>
        </p:nvSpPr>
        <p:spPr/>
        <p:txBody>
          <a:bodyPr/>
          <a:lstStyle/>
          <a:p>
            <a:pPr lvl="0"/>
            <a:fld id="{17865D62-9E46-3F44-8108-12C1EFFD63E0}" type="slidenum">
              <a:t>‹#›</a:t>
            </a:fld>
            <a:endParaRPr lang="en-US"/>
          </a:p>
        </p:txBody>
      </p:sp>
    </p:spTree>
    <p:extLst>
      <p:ext uri="{BB962C8B-B14F-4D97-AF65-F5344CB8AC3E}">
        <p14:creationId xmlns:p14="http://schemas.microsoft.com/office/powerpoint/2010/main" val="83947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BFDA-AEB4-DD35-E398-E0E4010923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97DFB-D2F4-2989-8199-1205DEF6CA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8CF32-3D69-7BE8-755E-58D3331C941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432A635-1F5D-D3DA-2114-D765F3CC0CA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E6490D75-98E5-F084-352B-5791E5EC2000}"/>
              </a:ext>
            </a:extLst>
          </p:cNvPr>
          <p:cNvSpPr>
            <a:spLocks noGrp="1"/>
          </p:cNvSpPr>
          <p:nvPr>
            <p:ph type="sldNum" sz="quarter" idx="12"/>
          </p:nvPr>
        </p:nvSpPr>
        <p:spPr/>
        <p:txBody>
          <a:bodyPr/>
          <a:lstStyle/>
          <a:p>
            <a:pPr lvl="0"/>
            <a:fld id="{87D4CFAE-8F72-7747-9291-53DF54699175}" type="slidenum">
              <a:t>‹#›</a:t>
            </a:fld>
            <a:endParaRPr lang="en-US"/>
          </a:p>
        </p:txBody>
      </p:sp>
    </p:spTree>
    <p:extLst>
      <p:ext uri="{BB962C8B-B14F-4D97-AF65-F5344CB8AC3E}">
        <p14:creationId xmlns:p14="http://schemas.microsoft.com/office/powerpoint/2010/main" val="128163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D87B-E402-D930-520E-8B4D2D64DE72}"/>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695BD-C231-12F5-434F-B1B19D44EE87}"/>
              </a:ext>
            </a:extLst>
          </p:cNvPr>
          <p:cNvSpPr>
            <a:spLocks noGrp="1"/>
          </p:cNvSpPr>
          <p:nvPr>
            <p:ph type="body" idx="1"/>
          </p:nvPr>
        </p:nvSpPr>
        <p:spPr>
          <a:xfrm>
            <a:off x="687388" y="5059363"/>
            <a:ext cx="8694737" cy="16525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2235D-9B29-EBCD-BE81-56064B5D4BB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68F6056C-1A41-CFC0-5FD5-E177A4AE162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F5F9F5B-B2C7-84E1-E160-CA8C30728D61}"/>
              </a:ext>
            </a:extLst>
          </p:cNvPr>
          <p:cNvSpPr>
            <a:spLocks noGrp="1"/>
          </p:cNvSpPr>
          <p:nvPr>
            <p:ph type="sldNum" sz="quarter" idx="12"/>
          </p:nvPr>
        </p:nvSpPr>
        <p:spPr/>
        <p:txBody>
          <a:bodyPr/>
          <a:lstStyle/>
          <a:p>
            <a:pPr lvl="0"/>
            <a:fld id="{36E9E984-C952-4040-94F1-A2CA2601C938}" type="slidenum">
              <a:t>‹#›</a:t>
            </a:fld>
            <a:endParaRPr lang="en-US"/>
          </a:p>
        </p:txBody>
      </p:sp>
    </p:spTree>
    <p:extLst>
      <p:ext uri="{BB962C8B-B14F-4D97-AF65-F5344CB8AC3E}">
        <p14:creationId xmlns:p14="http://schemas.microsoft.com/office/powerpoint/2010/main" val="333949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12E9-78D4-5904-FBA2-D2E303143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34EE1-BBDA-F6B6-AC80-71A7EFA32E0B}"/>
              </a:ext>
            </a:extLst>
          </p:cNvPr>
          <p:cNvSpPr>
            <a:spLocks noGrp="1"/>
          </p:cNvSpPr>
          <p:nvPr>
            <p:ph sz="half" idx="1"/>
          </p:nvPr>
        </p:nvSpPr>
        <p:spPr>
          <a:xfrm>
            <a:off x="503238" y="1768475"/>
            <a:ext cx="4459287" cy="498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38083F-7ABE-FF71-35D8-B3DE2B2DC697}"/>
              </a:ext>
            </a:extLst>
          </p:cNvPr>
          <p:cNvSpPr>
            <a:spLocks noGrp="1"/>
          </p:cNvSpPr>
          <p:nvPr>
            <p:ph sz="half" idx="2"/>
          </p:nvPr>
        </p:nvSpPr>
        <p:spPr>
          <a:xfrm>
            <a:off x="5114925" y="1768475"/>
            <a:ext cx="4460875" cy="498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00E0F-A336-5E1F-D326-059BA019942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FB174FE4-ED23-7D67-C20C-6BB646D2AE4A}"/>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4E4A957-25A2-A5D3-B2BF-6705FE8E8DA4}"/>
              </a:ext>
            </a:extLst>
          </p:cNvPr>
          <p:cNvSpPr>
            <a:spLocks noGrp="1"/>
          </p:cNvSpPr>
          <p:nvPr>
            <p:ph type="sldNum" sz="quarter" idx="12"/>
          </p:nvPr>
        </p:nvSpPr>
        <p:spPr/>
        <p:txBody>
          <a:bodyPr/>
          <a:lstStyle/>
          <a:p>
            <a:pPr lvl="0"/>
            <a:fld id="{A0AC388A-C34B-9643-8ECF-663BC8BD6FA4}" type="slidenum">
              <a:t>‹#›</a:t>
            </a:fld>
            <a:endParaRPr lang="en-US"/>
          </a:p>
        </p:txBody>
      </p:sp>
    </p:spTree>
    <p:extLst>
      <p:ext uri="{BB962C8B-B14F-4D97-AF65-F5344CB8AC3E}">
        <p14:creationId xmlns:p14="http://schemas.microsoft.com/office/powerpoint/2010/main" val="291310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860D-3722-2661-B87F-EE92AFEF9462}"/>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FBFD8-A939-833E-471E-301337927DEA}"/>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4224DA-488D-856E-ADCB-450C0DEAFE55}"/>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E25659-4096-4018-A19F-5C69C6A7E9DF}"/>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A073B-BCE1-AE50-045B-174E49F98CCA}"/>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7D59E-4C56-6253-A7E3-61B370972288}"/>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BF5A463-D1F8-84BD-91E6-7B65F2368E34}"/>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26004D38-51B0-5D6A-7B27-1F3981A20DC4}"/>
              </a:ext>
            </a:extLst>
          </p:cNvPr>
          <p:cNvSpPr>
            <a:spLocks noGrp="1"/>
          </p:cNvSpPr>
          <p:nvPr>
            <p:ph type="sldNum" sz="quarter" idx="12"/>
          </p:nvPr>
        </p:nvSpPr>
        <p:spPr/>
        <p:txBody>
          <a:bodyPr/>
          <a:lstStyle/>
          <a:p>
            <a:pPr lvl="0"/>
            <a:fld id="{4F3223C2-C2D7-974C-9339-6A69CC9BE051}" type="slidenum">
              <a:t>‹#›</a:t>
            </a:fld>
            <a:endParaRPr lang="en-US"/>
          </a:p>
        </p:txBody>
      </p:sp>
    </p:spTree>
    <p:extLst>
      <p:ext uri="{BB962C8B-B14F-4D97-AF65-F5344CB8AC3E}">
        <p14:creationId xmlns:p14="http://schemas.microsoft.com/office/powerpoint/2010/main" val="178601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4960-7CA9-6E6A-D449-5B2F51C23C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4ABCC6-6DB0-2824-752A-78E3C6A27BC5}"/>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AD19A9B7-F862-3A0F-D709-75585F1245A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5453F030-9189-2AD3-5D22-9DA9F3AD40CA}"/>
              </a:ext>
            </a:extLst>
          </p:cNvPr>
          <p:cNvSpPr>
            <a:spLocks noGrp="1"/>
          </p:cNvSpPr>
          <p:nvPr>
            <p:ph type="sldNum" sz="quarter" idx="12"/>
          </p:nvPr>
        </p:nvSpPr>
        <p:spPr/>
        <p:txBody>
          <a:bodyPr/>
          <a:lstStyle/>
          <a:p>
            <a:pPr lvl="0"/>
            <a:fld id="{A4661CD3-5A3F-BD40-B7EC-A6CE81765188}" type="slidenum">
              <a:t>‹#›</a:t>
            </a:fld>
            <a:endParaRPr lang="en-US"/>
          </a:p>
        </p:txBody>
      </p:sp>
    </p:spTree>
    <p:extLst>
      <p:ext uri="{BB962C8B-B14F-4D97-AF65-F5344CB8AC3E}">
        <p14:creationId xmlns:p14="http://schemas.microsoft.com/office/powerpoint/2010/main" val="265483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3D328-9010-55B8-CBC0-6FB4BB31CBEE}"/>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880C8E60-C23D-92A0-E1EB-EFC8CC6FAB0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A94F4205-5EB3-4C41-6B2D-57CA39929BEF}"/>
              </a:ext>
            </a:extLst>
          </p:cNvPr>
          <p:cNvSpPr>
            <a:spLocks noGrp="1"/>
          </p:cNvSpPr>
          <p:nvPr>
            <p:ph type="sldNum" sz="quarter" idx="12"/>
          </p:nvPr>
        </p:nvSpPr>
        <p:spPr/>
        <p:txBody>
          <a:bodyPr/>
          <a:lstStyle/>
          <a:p>
            <a:pPr lvl="0"/>
            <a:fld id="{155C5EBD-2644-C447-974F-2447BC83E50F}" type="slidenum">
              <a:t>‹#›</a:t>
            </a:fld>
            <a:endParaRPr lang="en-US"/>
          </a:p>
        </p:txBody>
      </p:sp>
    </p:spTree>
    <p:extLst>
      <p:ext uri="{BB962C8B-B14F-4D97-AF65-F5344CB8AC3E}">
        <p14:creationId xmlns:p14="http://schemas.microsoft.com/office/powerpoint/2010/main" val="20792403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2A9F-61C2-5928-5431-0F690E95B512}"/>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9BE520-3A35-842C-3A7F-8EC70D2EA376}"/>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55680-CF78-73C5-1519-945A9C48039F}"/>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4DEA4-12C2-D1F5-B2DC-1D856C0B93D1}"/>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BBD55F54-AE91-902C-FAF4-0D4F17C4C1E6}"/>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49718CD3-C7BF-C25F-F536-F4DB6E1E3E87}"/>
              </a:ext>
            </a:extLst>
          </p:cNvPr>
          <p:cNvSpPr>
            <a:spLocks noGrp="1"/>
          </p:cNvSpPr>
          <p:nvPr>
            <p:ph type="sldNum" sz="quarter" idx="12"/>
          </p:nvPr>
        </p:nvSpPr>
        <p:spPr/>
        <p:txBody>
          <a:bodyPr/>
          <a:lstStyle/>
          <a:p>
            <a:pPr lvl="0"/>
            <a:fld id="{2C807C16-E899-2649-A140-4AAFF0B77371}" type="slidenum">
              <a:t>‹#›</a:t>
            </a:fld>
            <a:endParaRPr lang="en-US"/>
          </a:p>
        </p:txBody>
      </p:sp>
    </p:spTree>
    <p:extLst>
      <p:ext uri="{BB962C8B-B14F-4D97-AF65-F5344CB8AC3E}">
        <p14:creationId xmlns:p14="http://schemas.microsoft.com/office/powerpoint/2010/main" val="14101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16A6-89BA-0B77-4B07-E2D7528764B6}"/>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064BE7-BE8F-9E2F-4887-926E766A5A31}"/>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3B087-A6E7-398C-9727-6EBDDF9DCBBE}"/>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3F7D-448F-B3E1-1159-5002EB00B32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EFA4DD74-BCDD-363C-364B-21FFE02B62E8}"/>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362A5C72-67E0-3E41-B2C0-E0F2F64EF027}"/>
              </a:ext>
            </a:extLst>
          </p:cNvPr>
          <p:cNvSpPr>
            <a:spLocks noGrp="1"/>
          </p:cNvSpPr>
          <p:nvPr>
            <p:ph type="sldNum" sz="quarter" idx="12"/>
          </p:nvPr>
        </p:nvSpPr>
        <p:spPr/>
        <p:txBody>
          <a:bodyPr/>
          <a:lstStyle/>
          <a:p>
            <a:pPr lvl="0"/>
            <a:fld id="{556DF740-3D73-7B4D-B04D-3D2C2AF3BA70}" type="slidenum">
              <a:t>‹#›</a:t>
            </a:fld>
            <a:endParaRPr lang="en-US"/>
          </a:p>
        </p:txBody>
      </p:sp>
    </p:spTree>
    <p:extLst>
      <p:ext uri="{BB962C8B-B14F-4D97-AF65-F5344CB8AC3E}">
        <p14:creationId xmlns:p14="http://schemas.microsoft.com/office/powerpoint/2010/main" val="17022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05CE8-73FD-C9B6-FF54-25A1614E3C4C}"/>
              </a:ext>
            </a:extLst>
          </p:cNvPr>
          <p:cNvSpPr txBox="1">
            <a:spLocks noGrp="1"/>
          </p:cNvSpPr>
          <p:nvPr>
            <p:ph type="dt" sz="half" idx="2"/>
          </p:nvPr>
        </p:nvSpPr>
        <p:spPr>
          <a:xfrm>
            <a:off x="503999" y="6887160"/>
            <a:ext cx="2347920" cy="520920"/>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3" name="Footer Placeholder 2">
            <a:extLst>
              <a:ext uri="{FF2B5EF4-FFF2-40B4-BE49-F238E27FC236}">
                <a16:creationId xmlns:a16="http://schemas.microsoft.com/office/drawing/2014/main" id="{158EF527-5CA0-1861-6E24-8D0D32358F37}"/>
              </a:ext>
            </a:extLst>
          </p:cNvPr>
          <p:cNvSpPr txBox="1">
            <a:spLocks noGrp="1"/>
          </p:cNvSpPr>
          <p:nvPr>
            <p:ph type="ftr" sz="quarter" idx="3"/>
          </p:nvPr>
        </p:nvSpPr>
        <p:spPr>
          <a:xfrm>
            <a:off x="3447360" y="6887160"/>
            <a:ext cx="3194640" cy="520920"/>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4" name="Slide Number Placeholder 3">
            <a:extLst>
              <a:ext uri="{FF2B5EF4-FFF2-40B4-BE49-F238E27FC236}">
                <a16:creationId xmlns:a16="http://schemas.microsoft.com/office/drawing/2014/main" id="{16EC6652-9502-281D-8EDB-D9C327FC859F}"/>
              </a:ext>
            </a:extLst>
          </p:cNvPr>
          <p:cNvSpPr txBox="1">
            <a:spLocks noGrp="1"/>
          </p:cNvSpPr>
          <p:nvPr>
            <p:ph type="sldNum" sz="quarter" idx="4"/>
          </p:nvPr>
        </p:nvSpPr>
        <p:spPr>
          <a:xfrm>
            <a:off x="7227360" y="6887160"/>
            <a:ext cx="2347920" cy="520920"/>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Aptos" pitchFamily="18"/>
                <a:ea typeface="Arial Unicode MS" pitchFamily="2"/>
                <a:cs typeface="Tahoma" pitchFamily="2"/>
              </a:defRPr>
            </a:lvl1pPr>
          </a:lstStyle>
          <a:p>
            <a:pPr lvl="0"/>
            <a:fld id="{602197BD-A203-484A-8764-8B7A3C2612E1}" type="slidenum">
              <a:t>‹#›</a:t>
            </a:fld>
            <a:endParaRPr lang="en-US"/>
          </a:p>
        </p:txBody>
      </p:sp>
      <p:sp>
        <p:nvSpPr>
          <p:cNvPr id="5" name="Title Placeholder 4">
            <a:extLst>
              <a:ext uri="{FF2B5EF4-FFF2-40B4-BE49-F238E27FC236}">
                <a16:creationId xmlns:a16="http://schemas.microsoft.com/office/drawing/2014/main" id="{40540F25-3CE3-088B-AC22-2300A6C789C6}"/>
              </a:ext>
            </a:extLst>
          </p:cNvPr>
          <p:cNvSpPr txBox="1">
            <a:spLocks noGrp="1"/>
          </p:cNvSpPr>
          <p:nvPr>
            <p:ph type="title"/>
          </p:nvPr>
        </p:nvSpPr>
        <p:spPr>
          <a:xfrm>
            <a:off x="503999" y="301320"/>
            <a:ext cx="9072000" cy="1261800"/>
          </a:xfrm>
          <a:prstGeom prst="rect">
            <a:avLst/>
          </a:prstGeom>
          <a:noFill/>
          <a:ln>
            <a:noFill/>
          </a:ln>
        </p:spPr>
        <p:txBody>
          <a:bodyPr vert="horz" lIns="0" tIns="0" rIns="0" bIns="0" anchor="ctr"/>
          <a:lstStyle/>
          <a:p>
            <a:endParaRPr lang="en-US"/>
          </a:p>
        </p:txBody>
      </p:sp>
      <p:sp>
        <p:nvSpPr>
          <p:cNvPr id="6" name="Text Placeholder 5">
            <a:extLst>
              <a:ext uri="{FF2B5EF4-FFF2-40B4-BE49-F238E27FC236}">
                <a16:creationId xmlns:a16="http://schemas.microsoft.com/office/drawing/2014/main" id="{ABE43353-801F-78B4-BF55-834F10A84F58}"/>
              </a:ext>
            </a:extLst>
          </p:cNvPr>
          <p:cNvSpPr txBox="1">
            <a:spLocks noGrp="1"/>
          </p:cNvSpPr>
          <p:nvPr>
            <p:ph type="body" idx="1"/>
          </p:nvPr>
        </p:nvSpPr>
        <p:spPr>
          <a:xfrm>
            <a:off x="503999" y="1768680"/>
            <a:ext cx="9072000" cy="4988880"/>
          </a:xfrm>
          <a:prstGeom prst="rect">
            <a:avLst/>
          </a:prstGeom>
          <a:noFill/>
          <a:ln>
            <a:noFill/>
          </a:ln>
        </p:spPr>
        <p:txBody>
          <a:bodyPr vert="horz"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hangingPunct="1">
        <a:tabLst/>
        <a:defRPr lang="en-US" sz="1800" b="0" i="0" u="none" strike="noStrike" kern="1200" spc="0">
          <a:ln>
            <a:noFill/>
          </a:ln>
          <a:solidFill>
            <a:srgbClr val="000000"/>
          </a:solidFill>
          <a:latin typeface="Aptos" pitchFamily="18"/>
          <a:ea typeface="Arial Unicode MS" pitchFamily="2"/>
          <a:cs typeface="Arial Unicode MS" pitchFamily="2"/>
        </a:defRPr>
      </a:lvl1pPr>
    </p:titleStyle>
    <p:bodyStyle>
      <a:lvl1pPr algn="l" rtl="0" hangingPunct="0">
        <a:lnSpc>
          <a:spcPct val="90000"/>
        </a:lnSpc>
        <a:spcBef>
          <a:spcPts val="0"/>
        </a:spcBef>
        <a:spcAft>
          <a:spcPts val="1417"/>
        </a:spcAft>
        <a:tabLst/>
        <a:defRPr lang="en-US" sz="3200" b="0" i="0" u="none" strike="noStrike" kern="1200" spc="0">
          <a:ln>
            <a:noFill/>
          </a:ln>
          <a:solidFill>
            <a:srgbClr val="000000"/>
          </a:solidFill>
          <a:latin typeface="Liberation Sans" pitchFamily="18"/>
          <a:ea typeface="Arial Unicode MS" pitchFamily="2"/>
          <a:cs typeface="Arial Unicode MS"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LindaDG.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mmpolicytracking.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ice.gov/spotlight/statistics" TargetMode="External"/><Relationship Id="rId5" Type="http://schemas.openxmlformats.org/officeDocument/2006/relationships/hyperlink" Target="https://www.justice.gov/eoir/statistics-and-reports" TargetMode="External"/><Relationship Id="rId4" Type="http://schemas.openxmlformats.org/officeDocument/2006/relationships/hyperlink" Target="https://www.justsecurity.org/107087/tracker-litigation-legal-challenges-trump-administr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5F8FD2A7-4FBD-F8BF-7A94-A0F873B9200D}"/>
              </a:ext>
            </a:extLst>
          </p:cNvPr>
          <p:cNvPicPr>
            <a:picLocks noChangeAspect="1"/>
          </p:cNvPicPr>
          <p:nvPr/>
        </p:nvPicPr>
        <p:blipFill>
          <a:blip r:embed="rId3">
            <a:lum/>
            <a:alphaModFix/>
          </a:blip>
          <a:srcRect/>
          <a:stretch>
            <a:fillRect/>
          </a:stretch>
        </p:blipFill>
        <p:spPr>
          <a:xfrm>
            <a:off x="273600" y="182880"/>
            <a:ext cx="4481280" cy="6911640"/>
          </a:xfrm>
          <a:prstGeom prst="rect">
            <a:avLst/>
          </a:prstGeom>
          <a:noFill/>
          <a:ln>
            <a:noFill/>
          </a:ln>
        </p:spPr>
      </p:pic>
      <p:sp>
        <p:nvSpPr>
          <p:cNvPr id="3" name="TextBox 3">
            <a:extLst>
              <a:ext uri="{FF2B5EF4-FFF2-40B4-BE49-F238E27FC236}">
                <a16:creationId xmlns:a16="http://schemas.microsoft.com/office/drawing/2014/main" id="{03B92281-2193-6807-CAA1-9B7DFB657B2D}"/>
              </a:ext>
            </a:extLst>
          </p:cNvPr>
          <p:cNvSpPr/>
          <p:nvPr/>
        </p:nvSpPr>
        <p:spPr>
          <a:xfrm>
            <a:off x="5710320" y="3147120"/>
            <a:ext cx="4436280" cy="309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noAutofit/>
          </a:bodyPr>
          <a:lstStyle/>
          <a:p>
            <a:pPr marL="0" marR="0" lvl="0" indent="0" algn="l" rtl="0" hangingPunct="0">
              <a:lnSpc>
                <a:spcPct val="100000"/>
              </a:lnSpc>
              <a:spcBef>
                <a:spcPts val="1191"/>
              </a:spcBef>
              <a:spcAft>
                <a:spcPts val="992"/>
              </a:spcAft>
              <a:buNone/>
              <a:tabLst/>
              <a:defRPr sz="1800"/>
            </a:pPr>
            <a:r>
              <a:rPr lang="en-US" sz="2800" b="1" i="0" u="none" strike="noStrike" kern="1200" spc="0">
                <a:ln>
                  <a:noFill/>
                </a:ln>
                <a:solidFill>
                  <a:srgbClr val="000000"/>
                </a:solidFill>
                <a:latin typeface="Liberation Sans" pitchFamily="18"/>
                <a:ea typeface="Droid Sans Fallback" pitchFamily="2"/>
                <a:cs typeface="FreeSans" pitchFamily="2"/>
              </a:rPr>
              <a:t>Website: </a:t>
            </a:r>
            <a:r>
              <a:rPr lang="en-US" sz="2800" b="0" i="0" u="none" strike="noStrike" kern="1200" spc="0">
                <a:ln>
                  <a:noFill/>
                </a:ln>
                <a:solidFill>
                  <a:srgbClr val="000000"/>
                </a:solidFill>
                <a:latin typeface="Liberation Sans" pitchFamily="18"/>
                <a:ea typeface="Droid Sans Fallback" pitchFamily="2"/>
                <a:cs typeface="FreeSans" pitchFamily="2"/>
                <a:hlinkClick r:id="rId4">
                  <a:extLst>
                    <a:ext uri="{A12FA001-AC4F-418D-AE19-62706E023703}">
                      <ahyp:hlinkClr xmlns:ahyp="http://schemas.microsoft.com/office/drawing/2018/hyperlinkcolor" val="tx"/>
                    </a:ext>
                  </a:extLst>
                </a:hlinkClick>
              </a:rPr>
              <a:t>LindaDG.com</a:t>
            </a:r>
          </a:p>
          <a:p>
            <a:pPr marL="0" marR="0" lvl="0" indent="0" algn="l" rtl="0" hangingPunct="0">
              <a:lnSpc>
                <a:spcPct val="100000"/>
              </a:lnSpc>
              <a:spcBef>
                <a:spcPts val="1191"/>
              </a:spcBef>
              <a:spcAft>
                <a:spcPts val="992"/>
              </a:spcAft>
              <a:buNone/>
              <a:tabLst/>
              <a:defRPr sz="1800"/>
            </a:pPr>
            <a:r>
              <a:rPr lang="en-US" sz="2800" b="1" i="0" u="none" strike="noStrike" kern="1200" spc="0">
                <a:ln>
                  <a:noFill/>
                </a:ln>
                <a:solidFill>
                  <a:srgbClr val="000000"/>
                </a:solidFill>
                <a:latin typeface="Liberation Sans" pitchFamily="18"/>
                <a:ea typeface="Droid Sans Fallback" pitchFamily="2"/>
                <a:cs typeface="FreeSans" pitchFamily="2"/>
              </a:rPr>
              <a:t>Follow me on Threads:</a:t>
            </a:r>
            <a:br>
              <a:rPr lang="en-US" sz="2800" b="1" i="0" u="none" strike="noStrike" kern="1200" spc="0">
                <a:ln>
                  <a:noFill/>
                </a:ln>
                <a:solidFill>
                  <a:srgbClr val="000000"/>
                </a:solidFill>
                <a:latin typeface="Liberation Sans" pitchFamily="18"/>
                <a:ea typeface="Droid Sans Fallback" pitchFamily="2"/>
                <a:cs typeface="FreeSans" pitchFamily="2"/>
              </a:rPr>
            </a:br>
            <a:r>
              <a:rPr lang="en-US" sz="2800" b="0" i="0" u="none" strike="noStrike" kern="1200" spc="0">
                <a:ln>
                  <a:noFill/>
                </a:ln>
                <a:solidFill>
                  <a:srgbClr val="000000"/>
                </a:solidFill>
                <a:latin typeface="Liberation Sans" pitchFamily="18"/>
                <a:ea typeface="Droid Sans Fallback" pitchFamily="2"/>
                <a:cs typeface="FreeSans" pitchFamily="2"/>
              </a:rPr>
              <a:t>@dakingrimm</a:t>
            </a:r>
          </a:p>
          <a:p>
            <a:pPr marL="0" marR="0" lvl="0" indent="0" algn="l" rtl="0" hangingPunct="0">
              <a:lnSpc>
                <a:spcPct val="100000"/>
              </a:lnSpc>
              <a:spcBef>
                <a:spcPts val="1191"/>
              </a:spcBef>
              <a:spcAft>
                <a:spcPts val="992"/>
              </a:spcAft>
              <a:buNone/>
              <a:tabLst/>
              <a:defRPr sz="1800"/>
            </a:pPr>
            <a:r>
              <a:rPr lang="en-US" sz="2800" b="0" i="0" u="none" strike="noStrike" kern="1200" spc="0">
                <a:ln>
                  <a:noFill/>
                </a:ln>
                <a:solidFill>
                  <a:srgbClr val="000000"/>
                </a:solidFill>
                <a:latin typeface="Liberation Sans" pitchFamily="18"/>
                <a:ea typeface="Droid Sans Fallback" pitchFamily="2"/>
                <a:cs typeface="FreeSans" pitchFamily="2"/>
              </a:rPr>
              <a:t>ldakingrimm@msn.com</a:t>
            </a:r>
          </a:p>
          <a:p>
            <a:pPr marL="0" marR="0" lvl="0" indent="0" algn="l" rtl="0" hangingPunct="0">
              <a:lnSpc>
                <a:spcPct val="100000"/>
              </a:lnSpc>
              <a:spcBef>
                <a:spcPts val="1191"/>
              </a:spcBef>
              <a:spcAft>
                <a:spcPts val="992"/>
              </a:spcAft>
              <a:buNone/>
              <a:tabLst/>
              <a:defRPr sz="1800"/>
            </a:pPr>
            <a:endParaRPr lang="en-US" sz="2800" b="0" i="0" u="none" strike="noStrike" kern="1200" spc="0">
              <a:ln>
                <a:noFill/>
              </a:ln>
              <a:solidFill>
                <a:srgbClr val="000000"/>
              </a:solidFill>
              <a:latin typeface="Liberation Sans" pitchFamily="18"/>
              <a:ea typeface="Droid Sans Fallback" pitchFamily="2"/>
              <a:cs typeface="FreeSans" pitchFamily="2"/>
            </a:endParaRPr>
          </a:p>
          <a:p>
            <a:pPr marL="0" marR="0" lvl="0" indent="0" algn="l" rtl="0" hangingPunct="0">
              <a:lnSpc>
                <a:spcPct val="100000"/>
              </a:lnSpc>
              <a:spcBef>
                <a:spcPts val="1191"/>
              </a:spcBef>
              <a:spcAft>
                <a:spcPts val="992"/>
              </a:spcAft>
              <a:buNone/>
              <a:tabLst/>
              <a:defRPr sz="1800"/>
            </a:pPr>
            <a:endParaRPr lang="en-US" sz="2800" b="0" i="0" u="none" strike="noStrike" kern="1200" spc="0">
              <a:ln>
                <a:noFill/>
              </a:ln>
              <a:solidFill>
                <a:srgbClr val="000000"/>
              </a:solidFill>
              <a:latin typeface="Liberation Sans" pitchFamily="18"/>
              <a:ea typeface="Droid Sans Fallback" pitchFamily="2"/>
              <a:cs typeface="FreeSans" pitchFamily="2"/>
            </a:endParaRPr>
          </a:p>
        </p:txBody>
      </p:sp>
      <p:sp>
        <p:nvSpPr>
          <p:cNvPr id="4" name="TextBox 7">
            <a:extLst>
              <a:ext uri="{FF2B5EF4-FFF2-40B4-BE49-F238E27FC236}">
                <a16:creationId xmlns:a16="http://schemas.microsoft.com/office/drawing/2014/main" id="{1EC02CC5-4E4B-7610-A035-34EB57934AE5}"/>
              </a:ext>
            </a:extLst>
          </p:cNvPr>
          <p:cNvSpPr/>
          <p:nvPr/>
        </p:nvSpPr>
        <p:spPr>
          <a:xfrm>
            <a:off x="4937760" y="365760"/>
            <a:ext cx="63093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3600"/>
            </a:pPr>
            <a:r>
              <a:rPr lang="en-US" sz="3600" b="1" i="0" u="none" strike="noStrike" kern="1200" spc="0">
                <a:ln>
                  <a:noFill/>
                </a:ln>
                <a:solidFill>
                  <a:srgbClr val="000000"/>
                </a:solidFill>
                <a:latin typeface="Aptos" pitchFamily="18"/>
                <a:ea typeface="Arial Unicode MS" pitchFamily="2"/>
                <a:cs typeface="Arial Unicode MS" pitchFamily="2"/>
              </a:rPr>
              <a:t>Linda Dakin-Grimm</a:t>
            </a:r>
          </a:p>
        </p:txBody>
      </p:sp>
      <p:sp>
        <p:nvSpPr>
          <p:cNvPr id="5" name="TextBox 8">
            <a:extLst>
              <a:ext uri="{FF2B5EF4-FFF2-40B4-BE49-F238E27FC236}">
                <a16:creationId xmlns:a16="http://schemas.microsoft.com/office/drawing/2014/main" id="{6F8E3328-9347-845C-6A22-FD13941C52E0}"/>
              </a:ext>
            </a:extLst>
          </p:cNvPr>
          <p:cNvSpPr/>
          <p:nvPr/>
        </p:nvSpPr>
        <p:spPr>
          <a:xfrm>
            <a:off x="0" y="6733440"/>
            <a:ext cx="9345600" cy="82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8E8E8"/>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0" i="0" u="none" strike="noStrike" kern="1200" spc="0">
                <a:ln>
                  <a:noFill/>
                </a:ln>
                <a:solidFill>
                  <a:srgbClr val="000000"/>
                </a:solidFill>
                <a:latin typeface="Liberation Sans" pitchFamily="18"/>
                <a:ea typeface="Droid Sans Fallback" pitchFamily="2"/>
                <a:cs typeface="FreeSans" pitchFamily="2"/>
              </a:rPr>
              <a:t>https://orbisbooks.com/products/dignity-and-justice</a:t>
            </a:r>
          </a:p>
          <a:p>
            <a:pPr marL="0" marR="0" lvl="0" indent="0" algn="l" rtl="0" hangingPunct="1">
              <a:lnSpc>
                <a:spcPct val="100000"/>
              </a:lnSpc>
              <a:spcBef>
                <a:spcPts val="0"/>
              </a:spcBef>
              <a:spcAft>
                <a:spcPts val="0"/>
              </a:spcAft>
              <a:buNone/>
              <a:tabLst/>
              <a:defRPr sz="1800"/>
            </a:pPr>
            <a:endParaRPr lang="en-US" sz="2400" b="0" i="0" u="none" strike="noStrike" kern="1200" spc="0">
              <a:ln>
                <a:noFill/>
              </a:ln>
              <a:solidFill>
                <a:srgbClr val="000000"/>
              </a:solidFill>
              <a:latin typeface="Aptos" pitchFamily="18"/>
              <a:ea typeface="Droid Sans Fallback" pitchFamily="2"/>
              <a:cs typeface="FreeSans"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Immigration Reporting &#10;Suggestion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84E955F-5824-DEA1-A7AE-656A61A9CE51}"/>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A6CBC4A5-F14F-8A1A-ED02-A544CF3CDAE0}"/>
              </a:ext>
            </a:extLst>
          </p:cNvPr>
          <p:cNvSpPr txBox="1">
            <a:spLocks noGrp="1"/>
          </p:cNvSpPr>
          <p:nvPr>
            <p:ph type="title" idx="4294967295"/>
          </p:nvPr>
        </p:nvSpPr>
        <p:spPr>
          <a:xfrm>
            <a:off x="956520" y="457200"/>
            <a:ext cx="8175600" cy="1237680"/>
          </a:xfrm>
        </p:spPr>
        <p:txBody>
          <a:bodyPr wrap="square" lIns="91440" tIns="45720" rIns="91440" bIns="45720" anchor="t">
            <a:noAutofit/>
          </a:bodyPr>
          <a:lstStyle/>
          <a:p>
            <a:pPr lvl="0" algn="ctr">
              <a:lnSpc>
                <a:spcPct val="90000"/>
              </a:lnSpc>
            </a:pPr>
            <a:r>
              <a:rPr lang="en-US" sz="3200" b="1">
                <a:solidFill>
                  <a:srgbClr val="FFFFFF"/>
                </a:solidFill>
                <a:latin typeface="Aptos Display" pitchFamily="18"/>
              </a:rPr>
              <a:t>Immigration Reporting </a:t>
            </a:r>
            <a:br>
              <a:rPr lang="en-US" sz="3200" b="1">
                <a:solidFill>
                  <a:srgbClr val="FFFFFF"/>
                </a:solidFill>
                <a:latin typeface="Aptos Display" pitchFamily="18"/>
              </a:rPr>
            </a:br>
            <a:r>
              <a:rPr lang="en-US" sz="3200" b="1">
                <a:solidFill>
                  <a:srgbClr val="FFFFFF"/>
                </a:solidFill>
                <a:latin typeface="Aptos Display" pitchFamily="18"/>
              </a:rPr>
              <a:t>Suggestions</a:t>
            </a:r>
          </a:p>
        </p:txBody>
      </p:sp>
      <p:sp>
        <p:nvSpPr>
          <p:cNvPr id="4" name="Rectangle 9">
            <a:extLst>
              <a:ext uri="{FF2B5EF4-FFF2-40B4-BE49-F238E27FC236}">
                <a16:creationId xmlns:a16="http://schemas.microsoft.com/office/drawing/2014/main" id="{D187CCFA-C725-E79F-BBFA-08DA0E47A8B1}"/>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1">
            <a:extLst>
              <a:ext uri="{FF2B5EF4-FFF2-40B4-BE49-F238E27FC236}">
                <a16:creationId xmlns:a16="http://schemas.microsoft.com/office/drawing/2014/main" id="{743FEB46-8F1F-871A-6D5F-E302FBC08BDB}"/>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E79967C6-5B0A-B6D8-BF9A-713E223315D8}"/>
              </a:ext>
            </a:extLst>
          </p:cNvPr>
          <p:cNvSpPr txBox="1">
            <a:spLocks noGrp="1"/>
          </p:cNvSpPr>
          <p:nvPr>
            <p:ph type="body" idx="4294967295"/>
          </p:nvPr>
        </p:nvSpPr>
        <p:spPr>
          <a:xfrm>
            <a:off x="955440" y="2444040"/>
            <a:ext cx="8169480" cy="4364280"/>
          </a:xfrm>
        </p:spPr>
        <p:txBody>
          <a:bodyPr wrap="square" lIns="91440" tIns="45720" rIns="91440" bIns="45720" anchor="t">
            <a:noAutofit/>
          </a:bodyPr>
          <a:lstStyle/>
          <a:p>
            <a:pPr lvl="0" hangingPunct="1">
              <a:spcBef>
                <a:spcPts val="1417"/>
              </a:spcBef>
              <a:spcAft>
                <a:spcPts val="0"/>
              </a:spcAft>
              <a:buClr>
                <a:srgbClr val="000000"/>
              </a:buClr>
              <a:buSzPct val="45000"/>
              <a:buFont typeface="Arial" pitchFamily="32"/>
              <a:buChar char="•"/>
            </a:pPr>
            <a:r>
              <a:rPr lang="en-US" sz="2200" b="1">
                <a:latin typeface="Aptos" pitchFamily="18"/>
              </a:rPr>
              <a:t>DON’T </a:t>
            </a:r>
            <a:r>
              <a:rPr lang="en-US" sz="2200">
                <a:latin typeface="Aptos" pitchFamily="18"/>
              </a:rPr>
              <a:t>report emotional stories about particular individuals and their journeys without also including </a:t>
            </a:r>
            <a:r>
              <a:rPr lang="en-US" sz="2200" b="1" i="1">
                <a:latin typeface="Aptos" pitchFamily="18"/>
              </a:rPr>
              <a:t>where they stand in the process</a:t>
            </a:r>
            <a:r>
              <a:rPr lang="en-US" sz="2200">
                <a:latin typeface="Aptos" pitchFamily="18"/>
              </a:rPr>
              <a:t>. Have they gone through the legal process and lost? Is there any relief they can apply for? Tell us!</a:t>
            </a:r>
          </a:p>
          <a:p>
            <a:pPr lvl="0" hangingPunct="1">
              <a:spcBef>
                <a:spcPts val="1417"/>
              </a:spcBef>
              <a:spcAft>
                <a:spcPts val="0"/>
              </a:spcAft>
              <a:buClr>
                <a:srgbClr val="000000"/>
              </a:buClr>
              <a:buSzPct val="45000"/>
              <a:buFont typeface="Arial" pitchFamily="32"/>
              <a:buChar char="•"/>
            </a:pPr>
            <a:r>
              <a:rPr lang="en-US" sz="2200" b="1">
                <a:latin typeface="Aptos" pitchFamily="18"/>
              </a:rPr>
              <a:t>DON’T</a:t>
            </a:r>
            <a:r>
              <a:rPr lang="en-US" sz="2200">
                <a:latin typeface="Aptos" pitchFamily="18"/>
              </a:rPr>
              <a:t> report on a legal case without identifying the court, the jurisdiction, the specific judge and where the case currently stands in the legal system.</a:t>
            </a:r>
          </a:p>
          <a:p>
            <a:pPr lvl="0" hangingPunct="1">
              <a:spcBef>
                <a:spcPts val="1417"/>
              </a:spcBef>
              <a:spcAft>
                <a:spcPts val="0"/>
              </a:spcAft>
              <a:buClr>
                <a:srgbClr val="000000"/>
              </a:buClr>
              <a:buSzPct val="45000"/>
              <a:buFont typeface="Arial" pitchFamily="32"/>
              <a:buChar char="•"/>
            </a:pPr>
            <a:r>
              <a:rPr lang="en-US" sz="2200" b="1">
                <a:latin typeface="Aptos" pitchFamily="18"/>
              </a:rPr>
              <a:t>DO</a:t>
            </a:r>
            <a:r>
              <a:rPr lang="en-US" sz="2200">
                <a:latin typeface="Aptos" pitchFamily="18"/>
              </a:rPr>
              <a:t> remind audiences that only Congress can change the law in the U.S. An “Executive Order” is not a new law.</a:t>
            </a:r>
          </a:p>
          <a:p>
            <a:pPr lvl="0" hangingPunct="1">
              <a:spcBef>
                <a:spcPts val="1417"/>
              </a:spcBef>
              <a:spcAft>
                <a:spcPts val="0"/>
              </a:spcAft>
              <a:buClr>
                <a:srgbClr val="000000"/>
              </a:buClr>
              <a:buSzPct val="45000"/>
              <a:buFont typeface="Arial" pitchFamily="32"/>
              <a:buChar char="•"/>
            </a:pPr>
            <a:r>
              <a:rPr lang="en-US" sz="2200" b="1">
                <a:latin typeface="Aptos" pitchFamily="18"/>
              </a:rPr>
              <a:t>DO</a:t>
            </a:r>
            <a:r>
              <a:rPr lang="en-US" sz="2200">
                <a:latin typeface="Aptos" pitchFamily="18"/>
              </a:rPr>
              <a:t> check out your reporting on legal issues with a practicing lawyer! Most of us who work </a:t>
            </a:r>
            <a:r>
              <a:rPr lang="en-US" sz="2200" i="1">
                <a:latin typeface="Aptos" pitchFamily="18"/>
              </a:rPr>
              <a:t>pro bono</a:t>
            </a:r>
            <a:r>
              <a:rPr lang="en-US" sz="2200">
                <a:latin typeface="Aptos" pitchFamily="18"/>
              </a:rPr>
              <a:t> or for a non-profit are willing to chat, on or off the record. Call the lawyer whose name is on the case. </a:t>
            </a:r>
            <a:r>
              <a:rPr lang="en-US" sz="2200" b="1">
                <a:latin typeface="Aptos" pitchFamily="18"/>
              </a:rPr>
              <a:t>Call me and I will refer you to someone.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Immigration Story Idea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6A97D8E-8228-60FE-A027-8FAD68A9F0E1}"/>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D5487839-4148-6158-EAAA-E969D79622E1}"/>
              </a:ext>
            </a:extLst>
          </p:cNvPr>
          <p:cNvSpPr txBox="1">
            <a:spLocks noGrp="1"/>
          </p:cNvSpPr>
          <p:nvPr>
            <p:ph type="title" idx="4294967295"/>
          </p:nvPr>
        </p:nvSpPr>
        <p:spPr>
          <a:xfrm>
            <a:off x="956520" y="703080"/>
            <a:ext cx="8175600" cy="991800"/>
          </a:xfrm>
        </p:spPr>
        <p:txBody>
          <a:bodyPr wrap="square" lIns="91440" tIns="45720" rIns="91440" bIns="45720" anchor="t">
            <a:noAutofit/>
          </a:bodyPr>
          <a:lstStyle/>
          <a:p>
            <a:pPr lvl="0" algn="ctr">
              <a:lnSpc>
                <a:spcPct val="90000"/>
              </a:lnSpc>
            </a:pPr>
            <a:r>
              <a:rPr lang="en-US" sz="3800" b="1">
                <a:solidFill>
                  <a:srgbClr val="FFFFFF"/>
                </a:solidFill>
                <a:latin typeface="Aptos Display" pitchFamily="18"/>
              </a:rPr>
              <a:t>Immigration Story Ideas</a:t>
            </a:r>
          </a:p>
        </p:txBody>
      </p:sp>
      <p:sp>
        <p:nvSpPr>
          <p:cNvPr id="4" name="Rectangle 9">
            <a:extLst>
              <a:ext uri="{FF2B5EF4-FFF2-40B4-BE49-F238E27FC236}">
                <a16:creationId xmlns:a16="http://schemas.microsoft.com/office/drawing/2014/main" id="{3AD83896-2066-153F-7649-9502A9EBF072}"/>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1">
            <a:extLst>
              <a:ext uri="{FF2B5EF4-FFF2-40B4-BE49-F238E27FC236}">
                <a16:creationId xmlns:a16="http://schemas.microsoft.com/office/drawing/2014/main" id="{E9FDA28C-F8EC-70D0-720B-00000DDE221F}"/>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B27FB20A-54E6-4B74-5B79-E44D61E8D90D}"/>
              </a:ext>
            </a:extLst>
          </p:cNvPr>
          <p:cNvSpPr txBox="1">
            <a:spLocks noGrp="1"/>
          </p:cNvSpPr>
          <p:nvPr>
            <p:ph type="body" idx="4294967295"/>
          </p:nvPr>
        </p:nvSpPr>
        <p:spPr>
          <a:xfrm>
            <a:off x="955440" y="2444040"/>
            <a:ext cx="8169480" cy="4364280"/>
          </a:xfrm>
        </p:spPr>
        <p:txBody>
          <a:bodyPr wrap="square" lIns="91440" tIns="45720" rIns="91440" bIns="45720" anchor="t">
            <a:noAutofit/>
          </a:bodyPr>
          <a:lstStyle/>
          <a:p>
            <a:pPr lvl="0" hangingPunct="1">
              <a:spcBef>
                <a:spcPts val="1417"/>
              </a:spcBef>
              <a:spcAft>
                <a:spcPts val="0"/>
              </a:spcAft>
              <a:buClr>
                <a:srgbClr val="000000"/>
              </a:buClr>
              <a:buSzPct val="45000"/>
              <a:buFont typeface="Arial" pitchFamily="32"/>
              <a:buChar char="•"/>
            </a:pPr>
            <a:r>
              <a:rPr lang="en-US" sz="2400">
                <a:latin typeface="Aptos" pitchFamily="18"/>
              </a:rPr>
              <a:t> Which industries in your community are dependent on hiring undocumented workers?  (Farming, construction, food processing, food service, hospitality, housekeeping, construction, gardening . . .)</a:t>
            </a:r>
          </a:p>
          <a:p>
            <a:pPr lvl="0" hangingPunct="1">
              <a:spcBef>
                <a:spcPts val="1417"/>
              </a:spcBef>
              <a:spcAft>
                <a:spcPts val="0"/>
              </a:spcAft>
              <a:buClr>
                <a:srgbClr val="000000"/>
              </a:buClr>
              <a:buSzPct val="45000"/>
              <a:buFont typeface="Arial" pitchFamily="32"/>
              <a:buChar char="•"/>
            </a:pPr>
            <a:r>
              <a:rPr lang="en-US" sz="2400">
                <a:latin typeface="Aptos" pitchFamily="18"/>
              </a:rPr>
              <a:t>What explains the anti-immigrant turn in public sentiment that occurred during the last two Biden years? Why did this happen? Is there any relationship to Texas Gov. Greg Abbot’s practice of busing migrants to other regions of the country?</a:t>
            </a:r>
          </a:p>
          <a:p>
            <a:pPr lvl="0" hangingPunct="1">
              <a:spcBef>
                <a:spcPts val="1417"/>
              </a:spcBef>
              <a:spcAft>
                <a:spcPts val="0"/>
              </a:spcAft>
              <a:buClr>
                <a:srgbClr val="000000"/>
              </a:buClr>
              <a:buSzPct val="45000"/>
              <a:buFont typeface="Arial" pitchFamily="32"/>
              <a:buChar char="•"/>
            </a:pPr>
            <a:r>
              <a:rPr lang="en-US" sz="2400">
                <a:latin typeface="Aptos" pitchFamily="18"/>
              </a:rPr>
              <a:t>What are the stated positions of the Congress members in your area on immigration, and how do they actually vote on immigration? Are they hostage to their party?</a:t>
            </a:r>
          </a:p>
          <a:p>
            <a:pPr lvl="0" hangingPunct="1">
              <a:spcBef>
                <a:spcPts val="1417"/>
              </a:spcBef>
              <a:spcAft>
                <a:spcPts val="0"/>
              </a:spcAft>
            </a:pPr>
            <a:endParaRPr lang="en-US" sz="2400">
              <a:latin typeface="Aptos" pitchFamily="18"/>
            </a:endParaRPr>
          </a:p>
          <a:p>
            <a:pPr lvl="0" hangingPunct="1">
              <a:spcBef>
                <a:spcPts val="1417"/>
              </a:spcBef>
              <a:spcAft>
                <a:spcPts val="0"/>
              </a:spcAft>
            </a:pPr>
            <a:endParaRPr lang="en-US" sz="2400">
              <a:latin typeface="Aptos"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Immigration Reporting Resources">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E1F5090-FC0B-D3C9-56A0-AFD4DA3929C3}"/>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40FBAE0E-5E54-2002-1172-F5BDD389E2BB}"/>
              </a:ext>
            </a:extLst>
          </p:cNvPr>
          <p:cNvSpPr txBox="1">
            <a:spLocks noGrp="1"/>
          </p:cNvSpPr>
          <p:nvPr>
            <p:ph type="title" idx="4294967295"/>
          </p:nvPr>
        </p:nvSpPr>
        <p:spPr>
          <a:xfrm>
            <a:off x="956520" y="379800"/>
            <a:ext cx="8175600" cy="991800"/>
          </a:xfrm>
        </p:spPr>
        <p:txBody>
          <a:bodyPr wrap="square" lIns="91440" tIns="45720" rIns="91440" bIns="45720" anchor="t">
            <a:noAutofit/>
          </a:bodyPr>
          <a:lstStyle/>
          <a:p>
            <a:pPr lvl="0">
              <a:lnSpc>
                <a:spcPct val="90000"/>
              </a:lnSpc>
            </a:pPr>
            <a:r>
              <a:rPr lang="en-US" sz="3800" b="1">
                <a:solidFill>
                  <a:srgbClr val="FFFFFF"/>
                </a:solidFill>
                <a:latin typeface="Aptos Display" pitchFamily="18"/>
              </a:rPr>
              <a:t>Immigration Reporting Resources</a:t>
            </a:r>
          </a:p>
        </p:txBody>
      </p:sp>
      <p:sp>
        <p:nvSpPr>
          <p:cNvPr id="4" name="Rectangle 11">
            <a:extLst>
              <a:ext uri="{FF2B5EF4-FFF2-40B4-BE49-F238E27FC236}">
                <a16:creationId xmlns:a16="http://schemas.microsoft.com/office/drawing/2014/main" id="{EB6B9C1B-2AC1-982E-8185-C4A3E7D1F828}"/>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3">
            <a:extLst>
              <a:ext uri="{FF2B5EF4-FFF2-40B4-BE49-F238E27FC236}">
                <a16:creationId xmlns:a16="http://schemas.microsoft.com/office/drawing/2014/main" id="{8C3FC086-76AA-0DB9-28D3-265EC6DE5B98}"/>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013E3075-ADB7-4ABD-7283-2E487938B6BA}"/>
              </a:ext>
            </a:extLst>
          </p:cNvPr>
          <p:cNvSpPr txBox="1">
            <a:spLocks noGrp="1"/>
          </p:cNvSpPr>
          <p:nvPr>
            <p:ph type="body" idx="4294967295"/>
          </p:nvPr>
        </p:nvSpPr>
        <p:spPr>
          <a:xfrm>
            <a:off x="955440" y="1762199"/>
            <a:ext cx="8169480" cy="4364280"/>
          </a:xfrm>
        </p:spPr>
        <p:txBody>
          <a:bodyPr wrap="square" lIns="91440" tIns="45720" rIns="91440" bIns="45720" anchor="t">
            <a:noAutofit/>
          </a:bodyPr>
          <a:lstStyle/>
          <a:p>
            <a:pPr lvl="0" hangingPunct="1">
              <a:spcBef>
                <a:spcPts val="1417"/>
              </a:spcBef>
              <a:spcAft>
                <a:spcPts val="0"/>
              </a:spcAft>
            </a:pPr>
            <a:endParaRPr lang="en-US" sz="2300">
              <a:latin typeface="Aptos" pitchFamily="18"/>
            </a:endParaRPr>
          </a:p>
          <a:p>
            <a:pPr lvl="0" hangingPunct="1">
              <a:spcBef>
                <a:spcPts val="1417"/>
              </a:spcBef>
              <a:spcAft>
                <a:spcPts val="0"/>
              </a:spcAft>
              <a:buClr>
                <a:srgbClr val="000000"/>
              </a:buClr>
              <a:buSzPct val="45000"/>
              <a:buFont typeface="Arial" pitchFamily="32"/>
              <a:buChar char="•"/>
            </a:pPr>
            <a:r>
              <a:rPr lang="en-US" sz="2200" b="1">
                <a:latin typeface="Aptos" pitchFamily="18"/>
              </a:rPr>
              <a:t>TRACREPORTS.ORG	(gold standard)</a:t>
            </a:r>
          </a:p>
          <a:p>
            <a:pPr lvl="0" hangingPunct="1">
              <a:spcBef>
                <a:spcPts val="1417"/>
              </a:spcBef>
              <a:spcAft>
                <a:spcPts val="0"/>
              </a:spcAft>
              <a:buClr>
                <a:srgbClr val="000000"/>
              </a:buClr>
              <a:buSzPct val="45000"/>
              <a:buFont typeface="Arial" pitchFamily="32"/>
              <a:buChar char="•"/>
            </a:pPr>
            <a:r>
              <a:rPr lang="en-US" sz="2200" b="1">
                <a:latin typeface="Aptos" pitchFamily="18"/>
              </a:rPr>
              <a:t>Immigration Policy Tracking Project: </a:t>
            </a:r>
            <a:r>
              <a:rPr lang="en-US" sz="2200" b="1">
                <a:latin typeface="Aptos" pitchFamily="18"/>
                <a:hlinkClick r:id="rId3">
                  <a:extLst>
                    <a:ext uri="{A12FA001-AC4F-418D-AE19-62706E023703}">
                      <ahyp:hlinkClr xmlns:ahyp="http://schemas.microsoft.com/office/drawing/2018/hyperlinkcolor" val="tx"/>
                    </a:ext>
                  </a:extLst>
                </a:hlinkClick>
              </a:rPr>
              <a:t>https://immpolicytracking.org/</a:t>
            </a:r>
            <a:r>
              <a:rPr lang="en-US" sz="2200">
                <a:latin typeface="Aptos" pitchFamily="18"/>
              </a:rPr>
              <a:t> (tracks Trump policy)</a:t>
            </a:r>
          </a:p>
          <a:p>
            <a:pPr lvl="0" hangingPunct="1">
              <a:spcBef>
                <a:spcPts val="1417"/>
              </a:spcBef>
              <a:spcAft>
                <a:spcPts val="0"/>
              </a:spcAft>
              <a:buClr>
                <a:srgbClr val="000000"/>
              </a:buClr>
              <a:buSzPct val="45000"/>
              <a:buFont typeface="Arial" pitchFamily="32"/>
              <a:buChar char="•"/>
            </a:pPr>
            <a:r>
              <a:rPr lang="en-US" sz="2200" b="1">
                <a:latin typeface="Aptos" pitchFamily="18"/>
              </a:rPr>
              <a:t>JustSecurity Tracker </a:t>
            </a:r>
            <a:r>
              <a:rPr lang="en-US" sz="2200" b="1">
                <a:latin typeface="Aptos" pitchFamily="18"/>
                <a:hlinkClick r:id="rId4">
                  <a:extLst>
                    <a:ext uri="{A12FA001-AC4F-418D-AE19-62706E023703}">
                      <ahyp:hlinkClr xmlns:ahyp="http://schemas.microsoft.com/office/drawing/2018/hyperlinkcolor" val="tx"/>
                    </a:ext>
                  </a:extLst>
                </a:hlinkClick>
              </a:rPr>
              <a:t>https://www.justsecurity.org/107087/tracker-litigation-legal-challenges-trump-administration/</a:t>
            </a:r>
            <a:r>
              <a:rPr lang="en-US" sz="2200">
                <a:latin typeface="Aptos" pitchFamily="18"/>
              </a:rPr>
              <a:t> (tracks federal court challenges to Trump policy)</a:t>
            </a:r>
          </a:p>
          <a:p>
            <a:pPr lvl="0" hangingPunct="1">
              <a:spcBef>
                <a:spcPts val="1417"/>
              </a:spcBef>
              <a:spcAft>
                <a:spcPts val="0"/>
              </a:spcAft>
              <a:buClr>
                <a:srgbClr val="000000"/>
              </a:buClr>
              <a:buSzPct val="45000"/>
              <a:buFont typeface="Arial" pitchFamily="32"/>
              <a:buChar char="•"/>
            </a:pPr>
            <a:r>
              <a:rPr lang="en-US" sz="2200" b="1">
                <a:latin typeface="Aptos" pitchFamily="18"/>
              </a:rPr>
              <a:t>The Executive Office for Immigration Review (EOIR) </a:t>
            </a:r>
            <a:r>
              <a:rPr lang="en-US" sz="2200" b="1">
                <a:latin typeface="Aptos" pitchFamily="18"/>
                <a:hlinkClick r:id="rId5">
                  <a:extLst>
                    <a:ext uri="{A12FA001-AC4F-418D-AE19-62706E023703}">
                      <ahyp:hlinkClr xmlns:ahyp="http://schemas.microsoft.com/office/drawing/2018/hyperlinkcolor" val="tx"/>
                    </a:ext>
                  </a:extLst>
                </a:hlinkClick>
              </a:rPr>
              <a:t>https://www.justice.gov/eoir/statistics-and-reports</a:t>
            </a:r>
            <a:r>
              <a:rPr lang="en-US" sz="2200">
                <a:latin typeface="Aptos" pitchFamily="18"/>
              </a:rPr>
              <a:t> (immigration court data)</a:t>
            </a:r>
          </a:p>
          <a:p>
            <a:pPr lvl="0" hangingPunct="1">
              <a:spcBef>
                <a:spcPts val="1417"/>
              </a:spcBef>
              <a:spcAft>
                <a:spcPts val="0"/>
              </a:spcAft>
              <a:buClr>
                <a:srgbClr val="000000"/>
              </a:buClr>
              <a:buSzPct val="45000"/>
              <a:buFont typeface="Arial" pitchFamily="32"/>
              <a:buChar char="•"/>
            </a:pPr>
            <a:r>
              <a:rPr lang="en-US" sz="2200" b="1">
                <a:latin typeface="Aptos" pitchFamily="18"/>
              </a:rPr>
              <a:t>ICE                              </a:t>
            </a:r>
            <a:r>
              <a:rPr lang="en-US" sz="2200" b="1">
                <a:latin typeface="Aptos" pitchFamily="18"/>
                <a:hlinkClick r:id="rId6">
                  <a:extLst>
                    <a:ext uri="{A12FA001-AC4F-418D-AE19-62706E023703}">
                      <ahyp:hlinkClr xmlns:ahyp="http://schemas.microsoft.com/office/drawing/2018/hyperlinkcolor" val="tx"/>
                    </a:ext>
                  </a:extLst>
                </a:hlinkClick>
              </a:rPr>
              <a:t>https://www.ice.gov/spotlight/statistics</a:t>
            </a:r>
            <a:r>
              <a:rPr lang="en-US" sz="2200">
                <a:latin typeface="Aptos" pitchFamily="18"/>
              </a:rPr>
              <a:t> (presently questionable – missing date previously released)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A quick primer on U.S. immigration law and policies">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1A926A7C-C056-A00A-A849-DBC39DE44C19}"/>
              </a:ext>
            </a:extLst>
          </p:cNvPr>
          <p:cNvSpPr/>
          <p:nvPr/>
        </p:nvSpPr>
        <p:spPr>
          <a:xfrm>
            <a:off x="0" y="0"/>
            <a:ext cx="10077840" cy="755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5608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pic>
        <p:nvPicPr>
          <p:cNvPr id="3" name="Picture 6">
            <a:extLst>
              <a:ext uri="{FF2B5EF4-FFF2-40B4-BE49-F238E27FC236}">
                <a16:creationId xmlns:a16="http://schemas.microsoft.com/office/drawing/2014/main" id="{3CB7CC0D-15DB-5B5D-AF8A-2DDABE059F1F}"/>
              </a:ext>
            </a:extLst>
          </p:cNvPr>
          <p:cNvPicPr>
            <a:picLocks noChangeAspect="1"/>
          </p:cNvPicPr>
          <p:nvPr/>
        </p:nvPicPr>
        <p:blipFill>
          <a:blip r:embed="rId3">
            <a:lum/>
            <a:alphaModFix/>
          </a:blip>
          <a:srcRect l="15355" r="212"/>
          <a:stretch>
            <a:fillRect/>
          </a:stretch>
        </p:blipFill>
        <p:spPr>
          <a:xfrm>
            <a:off x="2082959" y="237600"/>
            <a:ext cx="7994879" cy="7559280"/>
          </a:xfrm>
          <a:prstGeom prst="rect">
            <a:avLst/>
          </a:prstGeom>
          <a:noFill/>
          <a:ln>
            <a:noFill/>
          </a:ln>
        </p:spPr>
      </p:pic>
      <p:sp>
        <p:nvSpPr>
          <p:cNvPr id="4" name="Rectangle 27">
            <a:extLst>
              <a:ext uri="{FF2B5EF4-FFF2-40B4-BE49-F238E27FC236}">
                <a16:creationId xmlns:a16="http://schemas.microsoft.com/office/drawing/2014/main" id="{9F21D2A8-D810-D5DD-BC7E-A582C446694D}"/>
              </a:ext>
            </a:extLst>
          </p:cNvPr>
          <p:cNvSpPr/>
          <p:nvPr/>
        </p:nvSpPr>
        <p:spPr>
          <a:xfrm>
            <a:off x="0" y="0"/>
            <a:ext cx="5842800" cy="755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FFFFFF"/>
              </a:gs>
            </a:gsLst>
            <a:lin ang="10800000"/>
          </a:gra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Title 1">
            <a:extLst>
              <a:ext uri="{FF2B5EF4-FFF2-40B4-BE49-F238E27FC236}">
                <a16:creationId xmlns:a16="http://schemas.microsoft.com/office/drawing/2014/main" id="{90AA9449-825B-3C10-B305-1A1D1A0F8A6E}"/>
              </a:ext>
            </a:extLst>
          </p:cNvPr>
          <p:cNvSpPr txBox="1">
            <a:spLocks noGrp="1"/>
          </p:cNvSpPr>
          <p:nvPr>
            <p:ph type="title" idx="4294967295"/>
          </p:nvPr>
        </p:nvSpPr>
        <p:spPr>
          <a:xfrm>
            <a:off x="324360" y="261360"/>
            <a:ext cx="6491880" cy="1638360"/>
          </a:xfrm>
        </p:spPr>
        <p:txBody>
          <a:bodyPr wrap="square" lIns="91440" tIns="45720" rIns="91440" bIns="45720" anchor="b">
            <a:noAutofit/>
          </a:bodyPr>
          <a:lstStyle/>
          <a:p>
            <a:pPr lvl="0">
              <a:lnSpc>
                <a:spcPct val="90000"/>
              </a:lnSpc>
            </a:pPr>
            <a:r>
              <a:rPr lang="en-US" sz="4000" b="1">
                <a:latin typeface="Aptos Display" pitchFamily="18"/>
              </a:rPr>
              <a:t>A quick primer on U.S. immigration law and policies</a:t>
            </a:r>
          </a:p>
        </p:txBody>
      </p:sp>
      <p:sp>
        <p:nvSpPr>
          <p:cNvPr id="6" name="Subtitle 2">
            <a:extLst>
              <a:ext uri="{FF2B5EF4-FFF2-40B4-BE49-F238E27FC236}">
                <a16:creationId xmlns:a16="http://schemas.microsoft.com/office/drawing/2014/main" id="{F9F88300-E77D-64C1-0AF3-31B7001160C3}"/>
              </a:ext>
            </a:extLst>
          </p:cNvPr>
          <p:cNvSpPr txBox="1">
            <a:spLocks noGrp="1"/>
          </p:cNvSpPr>
          <p:nvPr>
            <p:ph type="subTitle" idx="4294967295"/>
          </p:nvPr>
        </p:nvSpPr>
        <p:spPr>
          <a:xfrm>
            <a:off x="440280" y="2113920"/>
            <a:ext cx="3285000" cy="4626000"/>
          </a:xfrm>
        </p:spPr>
        <p:txBody>
          <a:bodyPr wrap="square" lIns="91440" tIns="45720" rIns="91440" bIns="45720" anchor="t">
            <a:noAutofit/>
          </a:bodyPr>
          <a:lstStyle/>
          <a:p>
            <a:pPr lvl="0" hangingPunct="1">
              <a:spcBef>
                <a:spcPts val="1001"/>
              </a:spcBef>
              <a:spcAft>
                <a:spcPts val="0"/>
              </a:spcAft>
            </a:pPr>
            <a:r>
              <a:rPr lang="en-US" sz="2600" dirty="0">
                <a:latin typeface="Aptos" pitchFamily="18"/>
              </a:rPr>
              <a:t>U.S. immigration law </a:t>
            </a:r>
            <a:r>
              <a:rPr lang="en-US" sz="2600" b="1" dirty="0">
                <a:latin typeface="Aptos" pitchFamily="18"/>
              </a:rPr>
              <a:t>is not full of “loopholes”</a:t>
            </a:r>
            <a:r>
              <a:rPr lang="en-US" sz="2600" dirty="0">
                <a:latin typeface="Aptos" pitchFamily="18"/>
              </a:rPr>
              <a:t> that allow people to flood into the country to build lives and live here long-term.</a:t>
            </a:r>
          </a:p>
          <a:p>
            <a:pPr lvl="0" hangingPunct="1">
              <a:spcBef>
                <a:spcPts val="1001"/>
              </a:spcBef>
              <a:spcAft>
                <a:spcPts val="0"/>
              </a:spcAft>
            </a:pPr>
            <a:r>
              <a:rPr lang="en-US" sz="2600" dirty="0">
                <a:latin typeface="Aptos" pitchFamily="18"/>
              </a:rPr>
              <a:t>Under current law, it is </a:t>
            </a:r>
            <a:r>
              <a:rPr lang="en-US" sz="2600" b="1" dirty="0">
                <a:latin typeface="Aptos" pitchFamily="18"/>
              </a:rPr>
              <a:t>exceptionally difficult </a:t>
            </a:r>
            <a:r>
              <a:rPr lang="en-US" sz="2600" dirty="0">
                <a:latin typeface="Aptos" pitchFamily="18"/>
              </a:rPr>
              <a:t>for anyone to migrate to live and work long-term in the U.S. as a permanent resident.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The immigration journey : &#10;There are only four roads.&#10;&#10;">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149AD95-ADB3-D794-F22E-D3DA24801A27}"/>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3CDA01F9-2CF2-D290-27DE-D884CE5E5FB8}"/>
              </a:ext>
            </a:extLst>
          </p:cNvPr>
          <p:cNvSpPr txBox="1">
            <a:spLocks noGrp="1"/>
          </p:cNvSpPr>
          <p:nvPr>
            <p:ph type="title" idx="4294967295"/>
          </p:nvPr>
        </p:nvSpPr>
        <p:spPr>
          <a:xfrm>
            <a:off x="956520" y="703080"/>
            <a:ext cx="8175600" cy="991800"/>
          </a:xfrm>
        </p:spPr>
        <p:txBody>
          <a:bodyPr wrap="square" lIns="91440" tIns="45720" rIns="91440" bIns="45720" anchor="t">
            <a:noAutofit/>
          </a:bodyPr>
          <a:lstStyle/>
          <a:p>
            <a:pPr lvl="0" algn="ctr">
              <a:lnSpc>
                <a:spcPct val="90000"/>
              </a:lnSpc>
            </a:pPr>
            <a:r>
              <a:rPr lang="en-US" sz="4000" b="1">
                <a:solidFill>
                  <a:srgbClr val="FFFFFF"/>
                </a:solidFill>
                <a:latin typeface="Aptos Display" pitchFamily="18"/>
              </a:rPr>
              <a:t>The immigration journey : </a:t>
            </a:r>
            <a:br>
              <a:rPr lang="en-US" sz="4000" b="1">
                <a:solidFill>
                  <a:srgbClr val="FFFFFF"/>
                </a:solidFill>
                <a:latin typeface="Aptos Display" pitchFamily="18"/>
              </a:rPr>
            </a:br>
            <a:r>
              <a:rPr lang="en-US" sz="4000" b="1">
                <a:solidFill>
                  <a:srgbClr val="FFFFFF"/>
                </a:solidFill>
              </a:rPr>
              <a:t>There are only four roads.</a:t>
            </a:r>
            <a:br>
              <a:rPr lang="en-US" sz="4000"/>
            </a:br>
            <a:br>
              <a:rPr lang="en-US" sz="2400" b="1"/>
            </a:br>
            <a:endParaRPr lang="en-US" sz="2400" b="1"/>
          </a:p>
        </p:txBody>
      </p:sp>
      <p:sp>
        <p:nvSpPr>
          <p:cNvPr id="4" name="Rectangle 11">
            <a:extLst>
              <a:ext uri="{FF2B5EF4-FFF2-40B4-BE49-F238E27FC236}">
                <a16:creationId xmlns:a16="http://schemas.microsoft.com/office/drawing/2014/main" id="{A868AC2F-270B-FE45-7EBE-392B194B88F7}"/>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3">
            <a:extLst>
              <a:ext uri="{FF2B5EF4-FFF2-40B4-BE49-F238E27FC236}">
                <a16:creationId xmlns:a16="http://schemas.microsoft.com/office/drawing/2014/main" id="{7B1A56C8-5464-14FF-60D1-277DDE10DF85}"/>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Subtitle 2">
            <a:extLst>
              <a:ext uri="{FF2B5EF4-FFF2-40B4-BE49-F238E27FC236}">
                <a16:creationId xmlns:a16="http://schemas.microsoft.com/office/drawing/2014/main" id="{58606573-E64E-C11A-F495-2A592287931A}"/>
              </a:ext>
            </a:extLst>
          </p:cNvPr>
          <p:cNvSpPr txBox="1">
            <a:spLocks noGrp="1"/>
          </p:cNvSpPr>
          <p:nvPr>
            <p:ph type="subTitle" idx="4294967295"/>
          </p:nvPr>
        </p:nvSpPr>
        <p:spPr>
          <a:xfrm>
            <a:off x="955440" y="2310840"/>
            <a:ext cx="8169480" cy="4364280"/>
          </a:xfrm>
        </p:spPr>
        <p:txBody>
          <a:bodyPr wrap="square" lIns="91440" tIns="45720" rIns="91440" bIns="45720" anchor="t">
            <a:noAutofit/>
          </a:bodyPr>
          <a:lstStyle/>
          <a:p>
            <a:pPr lvl="0" hangingPunct="1"/>
            <a:r>
              <a:rPr lang="en-US" sz="2300" b="1" dirty="0">
                <a:latin typeface="Aptos" pitchFamily="18"/>
              </a:rPr>
              <a:t>Family-based migration</a:t>
            </a:r>
            <a:r>
              <a:rPr lang="en-US" sz="2300" dirty="0">
                <a:latin typeface="Aptos" pitchFamily="18"/>
              </a:rPr>
              <a:t> (limited to 226,000 people per year) This is what opponents call “chain migration.”</a:t>
            </a:r>
            <a:br>
              <a:rPr lang="en-US" sz="2300" dirty="0">
                <a:latin typeface="Aptos" pitchFamily="18"/>
              </a:rPr>
            </a:br>
            <a:endParaRPr lang="en-US" sz="2300" dirty="0">
              <a:latin typeface="Aptos" pitchFamily="18"/>
            </a:endParaRPr>
          </a:p>
          <a:p>
            <a:pPr lvl="0" hangingPunct="1">
              <a:spcBef>
                <a:spcPts val="289"/>
              </a:spcBef>
              <a:spcAft>
                <a:spcPts val="0"/>
              </a:spcAft>
            </a:pPr>
            <a:r>
              <a:rPr lang="en-US" sz="2300" b="1" dirty="0">
                <a:latin typeface="Aptos" pitchFamily="18"/>
              </a:rPr>
              <a:t>Employment-based migration</a:t>
            </a:r>
            <a:r>
              <a:rPr lang="en-US" sz="2300" dirty="0">
                <a:latin typeface="Aptos" pitchFamily="18"/>
              </a:rPr>
              <a:t> (limited to 140,000 persons per year, available to highly skilled workers with corporate sponsors).</a:t>
            </a:r>
            <a:br>
              <a:rPr lang="en-US" sz="2300" dirty="0">
                <a:latin typeface="Aptos" pitchFamily="18"/>
              </a:rPr>
            </a:br>
            <a:endParaRPr lang="en-US" sz="2300" dirty="0">
              <a:latin typeface="Aptos" pitchFamily="18"/>
            </a:endParaRPr>
          </a:p>
          <a:p>
            <a:pPr lvl="0" hangingPunct="1">
              <a:spcBef>
                <a:spcPts val="289"/>
              </a:spcBef>
              <a:spcAft>
                <a:spcPts val="0"/>
              </a:spcAft>
            </a:pPr>
            <a:r>
              <a:rPr lang="en-US" sz="2300" b="1" dirty="0">
                <a:latin typeface="Aptos" pitchFamily="18"/>
              </a:rPr>
              <a:t>The</a:t>
            </a:r>
            <a:r>
              <a:rPr lang="en-US" sz="2300" dirty="0">
                <a:latin typeface="Aptos" pitchFamily="18"/>
              </a:rPr>
              <a:t> </a:t>
            </a:r>
            <a:r>
              <a:rPr lang="en-US" sz="2300" b="1" dirty="0">
                <a:latin typeface="Aptos" pitchFamily="18"/>
              </a:rPr>
              <a:t>diversity lottery</a:t>
            </a:r>
            <a:r>
              <a:rPr lang="en-US" sz="2300" dirty="0">
                <a:latin typeface="Aptos" pitchFamily="18"/>
              </a:rPr>
              <a:t> (50,000 persons per year).</a:t>
            </a:r>
            <a:br>
              <a:rPr lang="en-US" sz="2300" dirty="0">
                <a:latin typeface="Aptos" pitchFamily="18"/>
              </a:rPr>
            </a:br>
            <a:endParaRPr lang="en-US" sz="2300" dirty="0">
              <a:latin typeface="Aptos" pitchFamily="18"/>
            </a:endParaRPr>
          </a:p>
          <a:p>
            <a:pPr lvl="0" hangingPunct="1">
              <a:spcBef>
                <a:spcPts val="289"/>
              </a:spcBef>
              <a:spcAft>
                <a:spcPts val="0"/>
              </a:spcAft>
            </a:pPr>
            <a:r>
              <a:rPr lang="en-US" sz="2300" b="1" dirty="0">
                <a:latin typeface="Aptos" pitchFamily="18"/>
              </a:rPr>
              <a:t>Humanitarian relief</a:t>
            </a:r>
            <a:r>
              <a:rPr lang="en-US" sz="2300" dirty="0">
                <a:latin typeface="Aptos" pitchFamily="18"/>
              </a:rPr>
              <a:t> (which includes asylum, Special Immigrant Juvenile Status (SIJS), T-visas and U-visas).</a:t>
            </a:r>
          </a:p>
          <a:p>
            <a:pPr lvl="0" hangingPunct="1">
              <a:spcBef>
                <a:spcPts val="289"/>
              </a:spcBef>
              <a:spcAft>
                <a:spcPts val="0"/>
              </a:spcAft>
            </a:pPr>
            <a:endParaRPr lang="en-US" sz="2300" dirty="0">
              <a:latin typeface="Aptos" pitchFamily="18"/>
            </a:endParaRPr>
          </a:p>
          <a:p>
            <a:pPr lvl="0" hangingPunct="1">
              <a:spcBef>
                <a:spcPts val="289"/>
              </a:spcBef>
              <a:spcAft>
                <a:spcPts val="0"/>
              </a:spcAft>
            </a:pPr>
            <a:r>
              <a:rPr lang="en-US" sz="2300" b="1" i="1" dirty="0">
                <a:latin typeface="Aptos" pitchFamily="18"/>
              </a:rPr>
              <a:t>That's it. </a:t>
            </a:r>
            <a:r>
              <a:rPr lang="en-US" sz="2300" dirty="0">
                <a:latin typeface="Aptos" pitchFamily="18"/>
              </a:rPr>
              <a:t>If a person does not qualify under one of these roads, they can fly in on a tourist visa and overstay, or try to cross the border without being detected.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What are NOT paths to permanent residency?">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67074BB4-5D4F-61AD-8AFF-0F8D20C99F61}"/>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AD45D748-697F-C78E-667D-50037FE1C314}"/>
              </a:ext>
            </a:extLst>
          </p:cNvPr>
          <p:cNvSpPr txBox="1">
            <a:spLocks noGrp="1"/>
          </p:cNvSpPr>
          <p:nvPr>
            <p:ph type="title" idx="4294967295"/>
          </p:nvPr>
        </p:nvSpPr>
        <p:spPr>
          <a:xfrm>
            <a:off x="956520" y="703080"/>
            <a:ext cx="8175600" cy="991800"/>
          </a:xfrm>
        </p:spPr>
        <p:txBody>
          <a:bodyPr wrap="square" lIns="91440" tIns="45720" rIns="91440" bIns="45720" anchor="t">
            <a:noAutofit/>
          </a:bodyPr>
          <a:lstStyle/>
          <a:p>
            <a:pPr lvl="0">
              <a:lnSpc>
                <a:spcPct val="90000"/>
              </a:lnSpc>
            </a:pPr>
            <a:r>
              <a:rPr lang="en-US" sz="3200" b="1">
                <a:solidFill>
                  <a:srgbClr val="FFFFFF"/>
                </a:solidFill>
                <a:latin typeface="Aptos Display" pitchFamily="18"/>
              </a:rPr>
              <a:t>What are NOT paths to permanent residency?</a:t>
            </a:r>
          </a:p>
        </p:txBody>
      </p:sp>
      <p:sp>
        <p:nvSpPr>
          <p:cNvPr id="4" name="Rectangle 29">
            <a:extLst>
              <a:ext uri="{FF2B5EF4-FFF2-40B4-BE49-F238E27FC236}">
                <a16:creationId xmlns:a16="http://schemas.microsoft.com/office/drawing/2014/main" id="{C81882CD-1272-7C22-7930-9A1B7DB573F9}"/>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30">
            <a:extLst>
              <a:ext uri="{FF2B5EF4-FFF2-40B4-BE49-F238E27FC236}">
                <a16:creationId xmlns:a16="http://schemas.microsoft.com/office/drawing/2014/main" id="{9A27F0A1-E67C-AEFE-718A-A3E9C6CB9AF6}"/>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707A4E03-921C-09D0-EC9E-763C4D2340DF}"/>
              </a:ext>
            </a:extLst>
          </p:cNvPr>
          <p:cNvSpPr txBox="1">
            <a:spLocks noGrp="1"/>
          </p:cNvSpPr>
          <p:nvPr>
            <p:ph type="body" idx="4294967295"/>
          </p:nvPr>
        </p:nvSpPr>
        <p:spPr>
          <a:xfrm>
            <a:off x="955440" y="2219400"/>
            <a:ext cx="8169480" cy="4730040"/>
          </a:xfrm>
        </p:spPr>
        <p:txBody>
          <a:bodyPr wrap="square" lIns="91440" tIns="45720" rIns="91440" bIns="45720" anchor="t">
            <a:noAutofit/>
          </a:bodyPr>
          <a:lstStyle/>
          <a:p>
            <a:pPr lvl="0" hangingPunct="1">
              <a:spcBef>
                <a:spcPts val="1417"/>
              </a:spcBef>
              <a:spcAft>
                <a:spcPts val="0"/>
              </a:spcAft>
              <a:buClr>
                <a:srgbClr val="000000"/>
              </a:buClr>
              <a:buSzPct val="45000"/>
              <a:buFont typeface="Arial" pitchFamily="32"/>
              <a:buChar char="•"/>
            </a:pPr>
            <a:r>
              <a:rPr lang="en-US" sz="2100" b="1">
                <a:latin typeface="Aptos" pitchFamily="18"/>
              </a:rPr>
              <a:t>Deferred Action for Childhood Arrivals:</a:t>
            </a:r>
            <a:r>
              <a:rPr lang="en-US" sz="2100">
                <a:latin typeface="Aptos" pitchFamily="18"/>
              </a:rPr>
              <a:t> An </a:t>
            </a:r>
            <a:r>
              <a:rPr lang="en-US" sz="2100" b="1">
                <a:latin typeface="Aptos" pitchFamily="18"/>
              </a:rPr>
              <a:t>executive action</a:t>
            </a:r>
            <a:r>
              <a:rPr lang="en-US" sz="2100">
                <a:latin typeface="Aptos" pitchFamily="18"/>
              </a:rPr>
              <a:t> by President Obama in 2012. </a:t>
            </a:r>
            <a:r>
              <a:rPr lang="en-US" sz="2100" b="1" i="1">
                <a:latin typeface="Aptos" pitchFamily="18"/>
              </a:rPr>
              <a:t>DACA was never US law</a:t>
            </a:r>
            <a:r>
              <a:rPr lang="en-US" sz="2100">
                <a:latin typeface="Aptos" pitchFamily="18"/>
              </a:rPr>
              <a:t>. It deferred deportation in exchange for a short-term work permit. It never included a path to long-term residency. Courts have repeatedly ruled it exceeded president's authority.</a:t>
            </a:r>
          </a:p>
          <a:p>
            <a:pPr lvl="0" hangingPunct="1">
              <a:spcBef>
                <a:spcPts val="1417"/>
              </a:spcBef>
              <a:spcAft>
                <a:spcPts val="0"/>
              </a:spcAft>
              <a:buClr>
                <a:srgbClr val="000000"/>
              </a:buClr>
              <a:buSzPct val="45000"/>
              <a:buFont typeface="Arial" pitchFamily="32"/>
              <a:buChar char="•"/>
            </a:pPr>
            <a:r>
              <a:rPr lang="en-US" sz="2100" b="1">
                <a:latin typeface="Aptos" pitchFamily="18"/>
              </a:rPr>
              <a:t>Temporary Protected Status: </a:t>
            </a:r>
            <a:r>
              <a:rPr lang="en-US" sz="2100">
                <a:latin typeface="Aptos" pitchFamily="18"/>
              </a:rPr>
              <a:t>A short-term status offered in the discretion of the U.S. Secretary of Homeland Security for periods of six to 18 months, due to emergency conditions in home country that prevent a country's nationals who are in the U.S. from returning home. </a:t>
            </a:r>
            <a:r>
              <a:rPr lang="en-US" sz="2100" b="1" i="1">
                <a:latin typeface="Aptos" pitchFamily="18"/>
              </a:rPr>
              <a:t>It was always meant to be temporary</a:t>
            </a:r>
            <a:r>
              <a:rPr lang="en-US" sz="2100">
                <a:latin typeface="Aptos" pitchFamily="18"/>
              </a:rPr>
              <a:t>. The Trump administration already announced its end for Venezuela and Haiti.</a:t>
            </a:r>
          </a:p>
          <a:p>
            <a:pPr lvl="0" hangingPunct="1">
              <a:spcBef>
                <a:spcPts val="1417"/>
              </a:spcBef>
              <a:spcAft>
                <a:spcPts val="0"/>
              </a:spcAft>
              <a:buClr>
                <a:srgbClr val="000000"/>
              </a:buClr>
              <a:buSzPct val="45000"/>
              <a:buFont typeface="Arial" pitchFamily="32"/>
              <a:buChar char="•"/>
            </a:pPr>
            <a:r>
              <a:rPr lang="en-US" sz="2100" b="1">
                <a:latin typeface="Aptos" pitchFamily="18"/>
              </a:rPr>
              <a:t>Non-Immigrant, </a:t>
            </a:r>
            <a:r>
              <a:rPr lang="en-US" sz="2100" b="1" i="1">
                <a:latin typeface="Aptos" pitchFamily="18"/>
              </a:rPr>
              <a:t>short-term</a:t>
            </a:r>
            <a:r>
              <a:rPr lang="en-US" sz="2100" b="1">
                <a:latin typeface="Aptos" pitchFamily="18"/>
              </a:rPr>
              <a:t> work permits</a:t>
            </a:r>
            <a:r>
              <a:rPr lang="en-US" sz="2100">
                <a:latin typeface="Aptos" pitchFamily="18"/>
              </a:rPr>
              <a:t>: No path to long-term residency. Workers leave the country when the work period ends.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2E83BFD-45BB-2C8D-2E34-DCA92343C1CE}"/>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extBox 2">
            <a:extLst>
              <a:ext uri="{FF2B5EF4-FFF2-40B4-BE49-F238E27FC236}">
                <a16:creationId xmlns:a16="http://schemas.microsoft.com/office/drawing/2014/main" id="{CE8AE58B-668B-1D2D-DBE7-881CF9CDCA28}"/>
              </a:ext>
            </a:extLst>
          </p:cNvPr>
          <p:cNvSpPr/>
          <p:nvPr/>
        </p:nvSpPr>
        <p:spPr>
          <a:xfrm>
            <a:off x="956520" y="703080"/>
            <a:ext cx="8175600" cy="9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algn="ctr" rtl="0" hangingPunct="1">
              <a:lnSpc>
                <a:spcPct val="90000"/>
              </a:lnSpc>
              <a:spcBef>
                <a:spcPts val="0"/>
              </a:spcBef>
              <a:spcAft>
                <a:spcPts val="601"/>
              </a:spcAft>
              <a:buNone/>
              <a:tabLst/>
              <a:defRPr sz="1800">
                <a:solidFill>
                  <a:srgbClr val="FFFFFF"/>
                </a:solidFill>
              </a:defRPr>
            </a:pPr>
            <a:r>
              <a:rPr lang="en-US" sz="3200" b="1" i="0" u="none" strike="noStrike" kern="1200" spc="0">
                <a:ln>
                  <a:noFill/>
                </a:ln>
                <a:solidFill>
                  <a:srgbClr val="FFFFFF"/>
                </a:solidFill>
                <a:latin typeface="Aptos Display" pitchFamily="18"/>
                <a:ea typeface="Arial Unicode MS" pitchFamily="2"/>
                <a:cs typeface="Arial Unicode MS" pitchFamily="2"/>
              </a:rPr>
              <a:t>What about all the undocumented folks living in the U.S. now?</a:t>
            </a:r>
          </a:p>
        </p:txBody>
      </p:sp>
      <p:sp>
        <p:nvSpPr>
          <p:cNvPr id="4" name="Rectangle 10">
            <a:extLst>
              <a:ext uri="{FF2B5EF4-FFF2-40B4-BE49-F238E27FC236}">
                <a16:creationId xmlns:a16="http://schemas.microsoft.com/office/drawing/2014/main" id="{CE16BCB1-D5C6-14EB-C194-5A316B2F7877}"/>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2">
            <a:extLst>
              <a:ext uri="{FF2B5EF4-FFF2-40B4-BE49-F238E27FC236}">
                <a16:creationId xmlns:a16="http://schemas.microsoft.com/office/drawing/2014/main" id="{E11857E0-7204-4520-7415-A4985380A339}"/>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Box 3">
            <a:extLst>
              <a:ext uri="{FF2B5EF4-FFF2-40B4-BE49-F238E27FC236}">
                <a16:creationId xmlns:a16="http://schemas.microsoft.com/office/drawing/2014/main" id="{F0E904FB-D255-040E-346D-F317ED414B01}"/>
              </a:ext>
            </a:extLst>
          </p:cNvPr>
          <p:cNvSpPr/>
          <p:nvPr/>
        </p:nvSpPr>
        <p:spPr>
          <a:xfrm>
            <a:off x="955440" y="2444040"/>
            <a:ext cx="8169480" cy="43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algn="l" rtl="0" hangingPunct="1">
              <a:lnSpc>
                <a:spcPct val="90000"/>
              </a:lnSpc>
              <a:spcBef>
                <a:spcPts val="0"/>
              </a:spcBef>
              <a:spcAft>
                <a:spcPts val="601"/>
              </a:spcAft>
              <a:buSzPct val="45000"/>
              <a:buFont typeface="Arial" pitchFamily="32"/>
              <a:buChar char="•"/>
              <a:tabLst/>
              <a:defRPr sz="1800"/>
            </a:pPr>
            <a:r>
              <a:rPr lang="en-US" sz="2800" b="1" i="0" u="none" strike="noStrike" kern="1200" spc="0">
                <a:ln>
                  <a:noFill/>
                </a:ln>
                <a:solidFill>
                  <a:srgbClr val="000000"/>
                </a:solidFill>
                <a:latin typeface="Aptos" pitchFamily="18"/>
                <a:ea typeface="Arial Unicode MS" pitchFamily="2"/>
                <a:cs typeface="Arial Unicode MS" pitchFamily="2"/>
              </a:rPr>
              <a:t>10 to 12 million</a:t>
            </a:r>
            <a:r>
              <a:rPr lang="en-US" sz="2800" b="0" i="0" u="none" strike="noStrike" kern="1200" spc="0">
                <a:ln>
                  <a:noFill/>
                </a:ln>
                <a:solidFill>
                  <a:srgbClr val="000000"/>
                </a:solidFill>
                <a:latin typeface="Aptos" pitchFamily="18"/>
                <a:ea typeface="Arial Unicode MS" pitchFamily="2"/>
                <a:cs typeface="Arial Unicode MS" pitchFamily="2"/>
              </a:rPr>
              <a:t> people currently live in the U.S. without legal permission (per Pew Research Center).</a:t>
            </a:r>
          </a:p>
          <a:p>
            <a:pPr marL="0" marR="0" lvl="0" indent="0" algn="l" rtl="0" hangingPunct="1">
              <a:lnSpc>
                <a:spcPct val="90000"/>
              </a:lnSpc>
              <a:spcBef>
                <a:spcPts val="0"/>
              </a:spcBef>
              <a:spcAft>
                <a:spcPts val="601"/>
              </a:spcAft>
              <a:buNone/>
              <a:tabLst/>
              <a:defRPr sz="1800"/>
            </a:pPr>
            <a:endParaRPr lang="en-US" sz="2800" b="0" i="0" u="none" strike="noStrike" kern="1200" spc="0">
              <a:ln>
                <a:noFill/>
              </a:ln>
              <a:solidFill>
                <a:srgbClr val="000000"/>
              </a:solidFill>
              <a:latin typeface="Aptos" pitchFamily="18"/>
              <a:ea typeface="Arial Unicode MS" pitchFamily="2"/>
              <a:cs typeface="Arial Unicode MS" pitchFamily="2"/>
            </a:endParaRPr>
          </a:p>
          <a:p>
            <a:pPr marL="0" marR="0" lvl="0" indent="0" algn="l" rtl="0" hangingPunct="1">
              <a:lnSpc>
                <a:spcPct val="90000"/>
              </a:lnSpc>
              <a:spcBef>
                <a:spcPts val="0"/>
              </a:spcBef>
              <a:spcAft>
                <a:spcPts val="601"/>
              </a:spcAft>
              <a:buSzPct val="45000"/>
              <a:buFont typeface="Arial" pitchFamily="32"/>
              <a:buChar char="•"/>
              <a:tabLst/>
              <a:defRPr sz="1800"/>
            </a:pPr>
            <a:r>
              <a:rPr lang="en-US" sz="2800" b="0" i="0" u="none" strike="noStrike" kern="1200" spc="0">
                <a:ln>
                  <a:noFill/>
                </a:ln>
                <a:solidFill>
                  <a:srgbClr val="000000"/>
                </a:solidFill>
                <a:latin typeface="Aptos" pitchFamily="18"/>
                <a:ea typeface="Arial Unicode MS" pitchFamily="2"/>
                <a:cs typeface="Arial Unicode MS" pitchFamily="2"/>
              </a:rPr>
              <a:t> The Trump administration has announced its intention to </a:t>
            </a:r>
            <a:r>
              <a:rPr lang="en-US" sz="2800" b="1" i="0" u="none" strike="noStrike" kern="1200" spc="0">
                <a:ln>
                  <a:noFill/>
                </a:ln>
                <a:solidFill>
                  <a:srgbClr val="000000"/>
                </a:solidFill>
                <a:latin typeface="Aptos" pitchFamily="18"/>
                <a:ea typeface="Arial Unicode MS" pitchFamily="2"/>
                <a:cs typeface="Arial Unicode MS" pitchFamily="2"/>
              </a:rPr>
              <a:t>deport them all</a:t>
            </a:r>
            <a:r>
              <a:rPr lang="en-US" sz="2800" b="0" i="0" u="none" strike="noStrike" kern="1200" spc="0">
                <a:ln>
                  <a:noFill/>
                </a:ln>
                <a:solidFill>
                  <a:srgbClr val="000000"/>
                </a:solidFill>
                <a:latin typeface="Aptos" pitchFamily="18"/>
                <a:ea typeface="Arial Unicode MS" pitchFamily="2"/>
                <a:cs typeface="Arial Unicode MS" pitchFamily="2"/>
              </a:rPr>
              <a:t>.</a:t>
            </a:r>
          </a:p>
          <a:p>
            <a:pPr marL="0" marR="0" lvl="0" indent="0" algn="l" rtl="0" hangingPunct="1">
              <a:lnSpc>
                <a:spcPct val="90000"/>
              </a:lnSpc>
              <a:spcBef>
                <a:spcPts val="0"/>
              </a:spcBef>
              <a:spcAft>
                <a:spcPts val="601"/>
              </a:spcAft>
              <a:buNone/>
              <a:tabLst/>
              <a:defRPr sz="1800"/>
            </a:pPr>
            <a:endParaRPr lang="en-US" sz="2800" b="0" i="0" u="none" strike="noStrike" kern="1200" spc="0">
              <a:ln>
                <a:noFill/>
              </a:ln>
              <a:solidFill>
                <a:srgbClr val="000000"/>
              </a:solidFill>
              <a:latin typeface="Aptos" pitchFamily="18"/>
              <a:ea typeface="Arial Unicode MS" pitchFamily="2"/>
              <a:cs typeface="Arial Unicode MS" pitchFamily="2"/>
            </a:endParaRPr>
          </a:p>
          <a:p>
            <a:pPr marL="0" marR="0" lvl="0" indent="0" algn="l" rtl="0" hangingPunct="1">
              <a:lnSpc>
                <a:spcPct val="90000"/>
              </a:lnSpc>
              <a:spcBef>
                <a:spcPts val="0"/>
              </a:spcBef>
              <a:spcAft>
                <a:spcPts val="601"/>
              </a:spcAft>
              <a:buSzPct val="45000"/>
              <a:buFont typeface="Arial" pitchFamily="32"/>
              <a:buChar char="•"/>
              <a:tabLst/>
              <a:defRPr sz="1800"/>
            </a:pPr>
            <a:r>
              <a:rPr lang="en-US" sz="2800" b="0" i="0" u="none" strike="noStrike" kern="1200" spc="0">
                <a:ln>
                  <a:noFill/>
                </a:ln>
                <a:solidFill>
                  <a:srgbClr val="000000"/>
                </a:solidFill>
                <a:latin typeface="Aptos" pitchFamily="18"/>
                <a:ea typeface="Arial Unicode MS" pitchFamily="2"/>
                <a:cs typeface="Arial Unicode MS" pitchFamily="2"/>
              </a:rPr>
              <a:t>Legal protections exist for only a </a:t>
            </a:r>
            <a:r>
              <a:rPr lang="en-US" sz="2800" b="1" i="0" u="none" strike="noStrike" kern="1200" spc="0">
                <a:ln>
                  <a:noFill/>
                </a:ln>
                <a:solidFill>
                  <a:srgbClr val="000000"/>
                </a:solidFill>
                <a:latin typeface="Aptos" pitchFamily="18"/>
                <a:ea typeface="Arial Unicode MS" pitchFamily="2"/>
                <a:cs typeface="Arial Unicode MS" pitchFamily="2"/>
              </a:rPr>
              <a:t>small fraction</a:t>
            </a:r>
            <a:r>
              <a:rPr lang="en-US" sz="2800" b="0" i="0" u="none" strike="noStrike" kern="1200" spc="0">
                <a:ln>
                  <a:noFill/>
                </a:ln>
                <a:solidFill>
                  <a:srgbClr val="000000"/>
                </a:solidFill>
                <a:latin typeface="Aptos" pitchFamily="18"/>
                <a:ea typeface="Arial Unicode MS" pitchFamily="2"/>
                <a:cs typeface="Arial Unicode MS" pitchFamily="2"/>
              </a:rPr>
              <a:t>—most live under the constant threat of deportation.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816011A0-AF57-71D1-05F6-2A80B9696821}"/>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extBox 5">
            <a:extLst>
              <a:ext uri="{FF2B5EF4-FFF2-40B4-BE49-F238E27FC236}">
                <a16:creationId xmlns:a16="http://schemas.microsoft.com/office/drawing/2014/main" id="{2345D6B4-EC02-1D81-96E3-789365FFE13E}"/>
              </a:ext>
            </a:extLst>
          </p:cNvPr>
          <p:cNvSpPr/>
          <p:nvPr/>
        </p:nvSpPr>
        <p:spPr>
          <a:xfrm>
            <a:off x="956520" y="703080"/>
            <a:ext cx="8175600" cy="99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algn="ctr" rtl="0" hangingPunct="1">
              <a:lnSpc>
                <a:spcPct val="90000"/>
              </a:lnSpc>
              <a:spcBef>
                <a:spcPts val="0"/>
              </a:spcBef>
              <a:spcAft>
                <a:spcPts val="601"/>
              </a:spcAft>
              <a:buNone/>
              <a:tabLst/>
              <a:defRPr sz="1800"/>
            </a:pPr>
            <a:r>
              <a:rPr lang="en-US" sz="3800" b="1" i="0" u="none" strike="noStrike" kern="1200" spc="0">
                <a:ln>
                  <a:noFill/>
                </a:ln>
                <a:solidFill>
                  <a:srgbClr val="FFFFFF"/>
                </a:solidFill>
                <a:latin typeface="Aptos Display" pitchFamily="18"/>
                <a:ea typeface="Arial Unicode MS" pitchFamily="2"/>
                <a:cs typeface="Arial Unicode MS" pitchFamily="2"/>
              </a:rPr>
              <a:t>Who is enforcing deportation?</a:t>
            </a:r>
          </a:p>
        </p:txBody>
      </p:sp>
      <p:sp>
        <p:nvSpPr>
          <p:cNvPr id="4" name="Rectangle 13">
            <a:extLst>
              <a:ext uri="{FF2B5EF4-FFF2-40B4-BE49-F238E27FC236}">
                <a16:creationId xmlns:a16="http://schemas.microsoft.com/office/drawing/2014/main" id="{C67561B5-CD12-84FB-FE49-86385DB0E9CA}"/>
              </a:ext>
            </a:extLst>
          </p:cNvPr>
          <p:cNvSpPr/>
          <p:nvPr/>
        </p:nvSpPr>
        <p:spPr>
          <a:xfrm>
            <a:off x="0" y="2286000"/>
            <a:ext cx="10080360" cy="527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5">
            <a:extLst>
              <a:ext uri="{FF2B5EF4-FFF2-40B4-BE49-F238E27FC236}">
                <a16:creationId xmlns:a16="http://schemas.microsoft.com/office/drawing/2014/main" id="{F2A06988-2ED7-805E-07C3-AB7643C61722}"/>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Box 6">
            <a:extLst>
              <a:ext uri="{FF2B5EF4-FFF2-40B4-BE49-F238E27FC236}">
                <a16:creationId xmlns:a16="http://schemas.microsoft.com/office/drawing/2014/main" id="{288BD006-79FA-FE39-1EF3-D0ED38BBB6A9}"/>
              </a:ext>
            </a:extLst>
          </p:cNvPr>
          <p:cNvSpPr/>
          <p:nvPr/>
        </p:nvSpPr>
        <p:spPr>
          <a:xfrm>
            <a:off x="955440" y="2444040"/>
            <a:ext cx="8169480" cy="43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0" marR="0" lvl="0" indent="0" algn="l" rtl="0" hangingPunct="1">
              <a:lnSpc>
                <a:spcPct val="90000"/>
              </a:lnSpc>
              <a:spcBef>
                <a:spcPts val="0"/>
              </a:spcBef>
              <a:spcAft>
                <a:spcPts val="601"/>
              </a:spcAft>
              <a:buNone/>
              <a:tabLst/>
              <a:defRPr sz="1800"/>
            </a:pPr>
            <a:endParaRPr lang="en-US" sz="2800" b="0" i="0" u="none" strike="noStrike" kern="1200" spc="0">
              <a:ln>
                <a:noFill/>
              </a:ln>
              <a:solidFill>
                <a:srgbClr val="000000"/>
              </a:solidFill>
              <a:latin typeface="Aptos" pitchFamily="18"/>
              <a:ea typeface="Arial Unicode MS" pitchFamily="2"/>
              <a:cs typeface="Arial Unicode MS" pitchFamily="2"/>
            </a:endParaRPr>
          </a:p>
          <a:p>
            <a:pPr marL="0" marR="0" lvl="0" indent="0" algn="l" rtl="0" hangingPunct="1">
              <a:lnSpc>
                <a:spcPct val="90000"/>
              </a:lnSpc>
              <a:spcBef>
                <a:spcPts val="0"/>
              </a:spcBef>
              <a:spcAft>
                <a:spcPts val="601"/>
              </a:spcAft>
              <a:buSzPct val="45000"/>
              <a:buFont typeface="Arial" pitchFamily="32"/>
              <a:buChar char="•"/>
              <a:tabLst/>
              <a:defRPr sz="1800"/>
            </a:pPr>
            <a:r>
              <a:rPr lang="en-US" sz="2800" b="1" i="0" u="none" strike="noStrike" kern="1200" spc="0">
                <a:ln>
                  <a:noFill/>
                </a:ln>
                <a:solidFill>
                  <a:srgbClr val="000000"/>
                </a:solidFill>
                <a:latin typeface="Aptos" pitchFamily="18"/>
                <a:ea typeface="Arial Unicode MS" pitchFamily="2"/>
                <a:cs typeface="Arial Unicode MS" pitchFamily="2"/>
              </a:rPr>
              <a:t>Immigration and Customs Enforcement (ICE)</a:t>
            </a:r>
            <a:r>
              <a:rPr lang="en-US" sz="2800" b="0" i="0" u="none" strike="noStrike" kern="1200" spc="0">
                <a:ln>
                  <a:noFill/>
                </a:ln>
                <a:solidFill>
                  <a:srgbClr val="000000"/>
                </a:solidFill>
                <a:latin typeface="Aptos" pitchFamily="18"/>
                <a:ea typeface="Arial Unicode MS" pitchFamily="2"/>
                <a:cs typeface="Arial Unicode MS" pitchFamily="2"/>
              </a:rPr>
              <a:t> is the primary agency responsible for deportations.</a:t>
            </a:r>
          </a:p>
          <a:p>
            <a:pPr marL="57240" marR="0" lvl="0" indent="0" algn="l" rtl="0" hangingPunct="1">
              <a:lnSpc>
                <a:spcPct val="90000"/>
              </a:lnSpc>
              <a:spcBef>
                <a:spcPts val="0"/>
              </a:spcBef>
              <a:spcAft>
                <a:spcPts val="601"/>
              </a:spcAft>
              <a:buNone/>
              <a:tabLst/>
              <a:defRPr sz="1800"/>
            </a:pPr>
            <a:endParaRPr lang="en-US" sz="2800" b="0" i="0" u="none" strike="noStrike" kern="1200" spc="0">
              <a:ln>
                <a:noFill/>
              </a:ln>
              <a:solidFill>
                <a:srgbClr val="000000"/>
              </a:solidFill>
              <a:latin typeface="Aptos" pitchFamily="18"/>
              <a:ea typeface="Arial Unicode MS" pitchFamily="2"/>
              <a:cs typeface="Arial Unicode MS" pitchFamily="2"/>
            </a:endParaRPr>
          </a:p>
          <a:p>
            <a:pPr marL="0" marR="0" lvl="0" indent="0" algn="l" rtl="0" hangingPunct="1">
              <a:lnSpc>
                <a:spcPct val="90000"/>
              </a:lnSpc>
              <a:spcBef>
                <a:spcPts val="0"/>
              </a:spcBef>
              <a:spcAft>
                <a:spcPts val="601"/>
              </a:spcAft>
              <a:buSzPct val="45000"/>
              <a:buFont typeface="Arial" pitchFamily="32"/>
              <a:buChar char="•"/>
              <a:tabLst/>
              <a:defRPr sz="1800"/>
            </a:pPr>
            <a:r>
              <a:rPr lang="en-US" sz="2800" b="1" i="0" u="none" strike="noStrike" kern="1200" spc="0">
                <a:ln>
                  <a:noFill/>
                </a:ln>
                <a:solidFill>
                  <a:srgbClr val="000000"/>
                </a:solidFill>
                <a:latin typeface="Aptos" pitchFamily="18"/>
                <a:ea typeface="Arial Unicode MS" pitchFamily="2"/>
                <a:cs typeface="Arial Unicode MS" pitchFamily="2"/>
              </a:rPr>
              <a:t>ICE has only ~20,000 employees</a:t>
            </a:r>
            <a:r>
              <a:rPr lang="en-US" sz="2800" b="0" i="0" u="none" strike="noStrike" kern="1200" spc="0">
                <a:ln>
                  <a:noFill/>
                </a:ln>
                <a:solidFill>
                  <a:srgbClr val="000000"/>
                </a:solidFill>
                <a:latin typeface="Aptos" pitchFamily="18"/>
                <a:ea typeface="Arial Unicode MS" pitchFamily="2"/>
                <a:cs typeface="Arial Unicode MS" pitchFamily="2"/>
              </a:rPr>
              <a:t>, including law enforcement, attorneys, and support staff.</a:t>
            </a:r>
          </a:p>
          <a:p>
            <a:pPr marL="57240" marR="0" lvl="0" indent="0" algn="l" rtl="0" hangingPunct="1">
              <a:lnSpc>
                <a:spcPct val="90000"/>
              </a:lnSpc>
              <a:spcBef>
                <a:spcPts val="0"/>
              </a:spcBef>
              <a:spcAft>
                <a:spcPts val="601"/>
              </a:spcAft>
              <a:buNone/>
              <a:tabLst/>
              <a:defRPr sz="1800"/>
            </a:pPr>
            <a:endParaRPr lang="en-US" sz="2800" b="0" i="0" u="none" strike="noStrike" kern="1200" spc="0">
              <a:ln>
                <a:noFill/>
              </a:ln>
              <a:solidFill>
                <a:srgbClr val="000000"/>
              </a:solidFill>
              <a:latin typeface="Aptos" pitchFamily="18"/>
              <a:ea typeface="Arial Unicode MS" pitchFamily="2"/>
              <a:cs typeface="Arial Unicode MS" pitchFamily="2"/>
            </a:endParaRPr>
          </a:p>
          <a:p>
            <a:pPr marL="0" marR="0" lvl="0" indent="0" algn="l" rtl="0" hangingPunct="1">
              <a:lnSpc>
                <a:spcPct val="90000"/>
              </a:lnSpc>
              <a:spcBef>
                <a:spcPts val="0"/>
              </a:spcBef>
              <a:spcAft>
                <a:spcPts val="601"/>
              </a:spcAft>
              <a:buSzPct val="45000"/>
              <a:buFont typeface="Arial" pitchFamily="32"/>
              <a:buChar char="•"/>
              <a:tabLst/>
              <a:defRPr sz="1800"/>
            </a:pPr>
            <a:r>
              <a:rPr lang="en-US" sz="2800" b="1" i="0" u="none" strike="noStrike" kern="1200" spc="0">
                <a:ln>
                  <a:noFill/>
                </a:ln>
                <a:solidFill>
                  <a:srgbClr val="000000"/>
                </a:solidFill>
                <a:latin typeface="Aptos" pitchFamily="18"/>
                <a:ea typeface="Arial Unicode MS" pitchFamily="2"/>
                <a:cs typeface="Arial Unicode MS" pitchFamily="2"/>
              </a:rPr>
              <a:t>State, local police and military face pressure</a:t>
            </a:r>
            <a:r>
              <a:rPr lang="en-US" sz="2800" b="0" i="0" u="none" strike="noStrike" kern="1200" spc="0">
                <a:ln>
                  <a:noFill/>
                </a:ln>
                <a:solidFill>
                  <a:srgbClr val="000000"/>
                </a:solidFill>
                <a:latin typeface="Aptos" pitchFamily="18"/>
                <a:ea typeface="Arial Unicode MS" pitchFamily="2"/>
                <a:cs typeface="Arial Unicode MS" pitchFamily="2"/>
              </a:rPr>
              <a:t> to assist in immigration enforcement.</a:t>
            </a:r>
          </a:p>
          <a:p>
            <a:pPr marL="0" marR="0" lvl="0" indent="0" algn="l" rtl="0" hangingPunct="1">
              <a:lnSpc>
                <a:spcPct val="90000"/>
              </a:lnSpc>
              <a:spcBef>
                <a:spcPts val="0"/>
              </a:spcBef>
              <a:spcAft>
                <a:spcPts val="601"/>
              </a:spcAft>
              <a:buNone/>
              <a:tabLst/>
              <a:defRPr sz="1800"/>
            </a:pPr>
            <a:endParaRPr lang="en-US" sz="2300" b="0" i="0" u="none" strike="noStrike" kern="1200" spc="0">
              <a:ln>
                <a:noFill/>
              </a:ln>
              <a:solidFill>
                <a:srgbClr val="000000"/>
              </a:solidFill>
              <a:latin typeface="Aptos" pitchFamily="18"/>
              <a:ea typeface="Arial Unicode MS" pitchFamily="2"/>
              <a:cs typeface="Arial Unicode MS"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What led to the problem? “Asylum.”">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7A7DF38-7754-698A-5180-0FC90831E3EC}"/>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8B6F7CF2-E389-291B-8FEB-71C25DE48D39}"/>
              </a:ext>
            </a:extLst>
          </p:cNvPr>
          <p:cNvSpPr txBox="1">
            <a:spLocks noGrp="1"/>
          </p:cNvSpPr>
          <p:nvPr>
            <p:ph type="title" idx="4294967295"/>
          </p:nvPr>
        </p:nvSpPr>
        <p:spPr>
          <a:xfrm>
            <a:off x="956520" y="703080"/>
            <a:ext cx="8175600" cy="991800"/>
          </a:xfrm>
        </p:spPr>
        <p:txBody>
          <a:bodyPr wrap="square" lIns="91440" tIns="45720" rIns="91440" bIns="45720" anchor="t">
            <a:noAutofit/>
          </a:bodyPr>
          <a:lstStyle/>
          <a:p>
            <a:pPr lvl="0">
              <a:lnSpc>
                <a:spcPct val="90000"/>
              </a:lnSpc>
            </a:pPr>
            <a:r>
              <a:rPr lang="en-US" sz="3800" b="1">
                <a:solidFill>
                  <a:srgbClr val="FFFFFF"/>
                </a:solidFill>
                <a:latin typeface="Aptos Display" pitchFamily="18"/>
              </a:rPr>
              <a:t>What led to the problem? “Asylum.”</a:t>
            </a:r>
          </a:p>
        </p:txBody>
      </p:sp>
      <p:sp>
        <p:nvSpPr>
          <p:cNvPr id="4" name="Rectangle 11">
            <a:extLst>
              <a:ext uri="{FF2B5EF4-FFF2-40B4-BE49-F238E27FC236}">
                <a16:creationId xmlns:a16="http://schemas.microsoft.com/office/drawing/2014/main" id="{CC95B0CF-3FD9-94BF-1EB4-BA27003794F3}"/>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3">
            <a:extLst>
              <a:ext uri="{FF2B5EF4-FFF2-40B4-BE49-F238E27FC236}">
                <a16:creationId xmlns:a16="http://schemas.microsoft.com/office/drawing/2014/main" id="{FA938D12-73A5-98DD-4F78-13BD1983D5E1}"/>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0E840518-46D3-1C8E-9E5A-BF804DCFD866}"/>
              </a:ext>
            </a:extLst>
          </p:cNvPr>
          <p:cNvSpPr txBox="1">
            <a:spLocks noGrp="1"/>
          </p:cNvSpPr>
          <p:nvPr>
            <p:ph type="body" idx="4294967295"/>
          </p:nvPr>
        </p:nvSpPr>
        <p:spPr>
          <a:xfrm>
            <a:off x="974520" y="2259720"/>
            <a:ext cx="8169480" cy="4964040"/>
          </a:xfrm>
        </p:spPr>
        <p:txBody>
          <a:bodyPr wrap="square" lIns="91440" tIns="45720" rIns="91440" bIns="45720" anchor="t">
            <a:noAutofit/>
          </a:bodyPr>
          <a:lstStyle/>
          <a:p>
            <a:pPr lvl="0" hangingPunct="1">
              <a:spcBef>
                <a:spcPts val="1417"/>
              </a:spcBef>
              <a:spcAft>
                <a:spcPts val="0"/>
              </a:spcAft>
              <a:buClr>
                <a:srgbClr val="000000"/>
              </a:buClr>
              <a:buSzPct val="45000"/>
              <a:buFont typeface="Arial" pitchFamily="32"/>
              <a:buChar char="•"/>
            </a:pPr>
            <a:r>
              <a:rPr lang="en-US" sz="2400">
                <a:latin typeface="Aptos" pitchFamily="18"/>
              </a:rPr>
              <a:t>Most desperate people who come to the southern border ask for asylum without knowing what is required to qualify for asylum. </a:t>
            </a:r>
            <a:r>
              <a:rPr lang="en-US" sz="2400" b="1">
                <a:latin typeface="Aptos" pitchFamily="18"/>
              </a:rPr>
              <a:t>Most do not qualify.</a:t>
            </a:r>
          </a:p>
          <a:p>
            <a:pPr lvl="0" hangingPunct="1">
              <a:spcBef>
                <a:spcPts val="1417"/>
              </a:spcBef>
              <a:spcAft>
                <a:spcPts val="0"/>
              </a:spcAft>
              <a:buClr>
                <a:srgbClr val="000000"/>
              </a:buClr>
              <a:buSzPct val="45000"/>
              <a:buFont typeface="Arial" pitchFamily="32"/>
              <a:buChar char="•"/>
            </a:pPr>
            <a:r>
              <a:rPr lang="en-US" sz="2400">
                <a:latin typeface="Aptos" pitchFamily="18"/>
              </a:rPr>
              <a:t>Asylum as a </a:t>
            </a:r>
            <a:r>
              <a:rPr lang="en-US" sz="2400" i="1">
                <a:latin typeface="Aptos" pitchFamily="18"/>
              </a:rPr>
              <a:t>legal status</a:t>
            </a:r>
            <a:r>
              <a:rPr lang="en-US" sz="2400">
                <a:latin typeface="Aptos" pitchFamily="18"/>
              </a:rPr>
              <a:t> was created after WWII to address needs of millions of displaced people.</a:t>
            </a:r>
          </a:p>
          <a:p>
            <a:pPr lvl="0" hangingPunct="1">
              <a:spcBef>
                <a:spcPts val="1417"/>
              </a:spcBef>
              <a:spcAft>
                <a:spcPts val="0"/>
              </a:spcAft>
              <a:buClr>
                <a:srgbClr val="000000"/>
              </a:buClr>
              <a:buSzPct val="45000"/>
              <a:buFont typeface="Arial" pitchFamily="32"/>
              <a:buChar char="•"/>
            </a:pPr>
            <a:r>
              <a:rPr lang="en-US" sz="2400">
                <a:latin typeface="Aptos" pitchFamily="18"/>
              </a:rPr>
              <a:t>To qualify for asylum, a person must prove they fear or were already severely “persecuted” in their home country, </a:t>
            </a:r>
            <a:r>
              <a:rPr lang="en-US" sz="2400" b="1" i="1">
                <a:latin typeface="Aptos" pitchFamily="18"/>
              </a:rPr>
              <a:t>and</a:t>
            </a:r>
            <a:r>
              <a:rPr lang="en-US" sz="2400">
                <a:latin typeface="Aptos" pitchFamily="18"/>
              </a:rPr>
              <a:t> the persecution was “</a:t>
            </a:r>
            <a:r>
              <a:rPr lang="en-US" sz="2400" b="1">
                <a:latin typeface="Aptos" pitchFamily="18"/>
              </a:rPr>
              <a:t>because of” </a:t>
            </a:r>
            <a:r>
              <a:rPr lang="en-US" sz="2400">
                <a:latin typeface="Aptos" pitchFamily="18"/>
              </a:rPr>
              <a:t>their </a:t>
            </a:r>
            <a:r>
              <a:rPr lang="en-US" sz="2400" b="1">
                <a:latin typeface="Aptos" pitchFamily="18"/>
              </a:rPr>
              <a:t>race</a:t>
            </a:r>
            <a:r>
              <a:rPr lang="en-US" sz="2400">
                <a:latin typeface="Aptos" pitchFamily="18"/>
              </a:rPr>
              <a:t>, </a:t>
            </a:r>
            <a:r>
              <a:rPr lang="en-US" sz="2400" b="1">
                <a:latin typeface="Aptos" pitchFamily="18"/>
              </a:rPr>
              <a:t>religion</a:t>
            </a:r>
            <a:r>
              <a:rPr lang="en-US" sz="2400">
                <a:latin typeface="Aptos" pitchFamily="18"/>
              </a:rPr>
              <a:t>, </a:t>
            </a:r>
            <a:r>
              <a:rPr lang="en-US" sz="2400" b="1">
                <a:latin typeface="Aptos" pitchFamily="18"/>
              </a:rPr>
              <a:t>national origin</a:t>
            </a:r>
            <a:r>
              <a:rPr lang="en-US" sz="2400">
                <a:latin typeface="Aptos" pitchFamily="18"/>
              </a:rPr>
              <a:t>, </a:t>
            </a:r>
            <a:r>
              <a:rPr lang="en-US" sz="2400" b="1">
                <a:latin typeface="Aptos" pitchFamily="18"/>
              </a:rPr>
              <a:t>political opinion</a:t>
            </a:r>
            <a:r>
              <a:rPr lang="en-US" sz="2400">
                <a:latin typeface="Aptos" pitchFamily="18"/>
              </a:rPr>
              <a:t> or </a:t>
            </a:r>
            <a:r>
              <a:rPr lang="en-US" sz="2400" b="1">
                <a:latin typeface="Aptos" pitchFamily="18"/>
              </a:rPr>
              <a:t>social</a:t>
            </a:r>
            <a:r>
              <a:rPr lang="en-US" sz="2400">
                <a:latin typeface="Aptos" pitchFamily="18"/>
              </a:rPr>
              <a:t> </a:t>
            </a:r>
            <a:r>
              <a:rPr lang="en-US" sz="2400" b="1">
                <a:latin typeface="Aptos" pitchFamily="18"/>
              </a:rPr>
              <a:t>group</a:t>
            </a:r>
            <a:r>
              <a:rPr lang="en-US" sz="2400">
                <a:latin typeface="Aptos" pitchFamily="18"/>
              </a:rPr>
              <a:t>.</a:t>
            </a:r>
          </a:p>
          <a:p>
            <a:pPr lvl="0" hangingPunct="1">
              <a:spcBef>
                <a:spcPts val="1417"/>
              </a:spcBef>
              <a:spcAft>
                <a:spcPts val="0"/>
              </a:spcAft>
              <a:buClr>
                <a:srgbClr val="000000"/>
              </a:buClr>
              <a:buSzPct val="45000"/>
              <a:buFont typeface="Arial" pitchFamily="32"/>
              <a:buChar char="•"/>
            </a:pPr>
            <a:r>
              <a:rPr lang="en-US" sz="2400">
                <a:latin typeface="Aptos" pitchFamily="18"/>
              </a:rPr>
              <a:t>Persecution </a:t>
            </a:r>
            <a:r>
              <a:rPr lang="en-US" sz="2400" i="1">
                <a:latin typeface="Aptos" pitchFamily="18"/>
              </a:rPr>
              <a:t>for any other reason</a:t>
            </a:r>
            <a:r>
              <a:rPr lang="en-US" sz="2400">
                <a:latin typeface="Aptos" pitchFamily="18"/>
              </a:rPr>
              <a:t> does not qualify.</a:t>
            </a:r>
          </a:p>
          <a:p>
            <a:pPr lvl="0" hangingPunct="1">
              <a:spcBef>
                <a:spcPts val="1417"/>
              </a:spcBef>
              <a:spcAft>
                <a:spcPts val="0"/>
              </a:spcAft>
              <a:buClr>
                <a:srgbClr val="000000"/>
              </a:buClr>
              <a:buSzPct val="45000"/>
              <a:buFont typeface="Arial" pitchFamily="32"/>
              <a:buChar char="•"/>
            </a:pPr>
            <a:r>
              <a:rPr lang="en-US" sz="2400">
                <a:latin typeface="Aptos" pitchFamily="18"/>
              </a:rPr>
              <a:t>Reasons other than persecution (like war, famine, do not qualify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The pre-Trump asylum proces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BFC62D7-AE4F-F797-3516-79D59B77793B}"/>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05507004-9405-4AFB-0AB6-14D98CC7029A}"/>
              </a:ext>
            </a:extLst>
          </p:cNvPr>
          <p:cNvSpPr txBox="1">
            <a:spLocks noGrp="1"/>
          </p:cNvSpPr>
          <p:nvPr>
            <p:ph type="title" idx="4294967295"/>
          </p:nvPr>
        </p:nvSpPr>
        <p:spPr>
          <a:xfrm>
            <a:off x="956520" y="703080"/>
            <a:ext cx="8175600" cy="991800"/>
          </a:xfrm>
        </p:spPr>
        <p:txBody>
          <a:bodyPr wrap="square" lIns="91440" tIns="45720" rIns="91440" bIns="45720" anchor="t">
            <a:noAutofit/>
          </a:bodyPr>
          <a:lstStyle/>
          <a:p>
            <a:pPr lvl="0" algn="ctr">
              <a:lnSpc>
                <a:spcPct val="90000"/>
              </a:lnSpc>
            </a:pPr>
            <a:r>
              <a:rPr lang="en-US" sz="3800" b="1">
                <a:solidFill>
                  <a:srgbClr val="FFFFFF"/>
                </a:solidFill>
                <a:latin typeface="Aptos Display" pitchFamily="18"/>
              </a:rPr>
              <a:t>The historic asylum process</a:t>
            </a:r>
          </a:p>
        </p:txBody>
      </p:sp>
      <p:sp>
        <p:nvSpPr>
          <p:cNvPr id="4" name="Rectangle 9">
            <a:extLst>
              <a:ext uri="{FF2B5EF4-FFF2-40B4-BE49-F238E27FC236}">
                <a16:creationId xmlns:a16="http://schemas.microsoft.com/office/drawing/2014/main" id="{2D492B54-2BD3-FF41-0218-40673AEC8B32}"/>
              </a:ext>
            </a:extLst>
          </p:cNvPr>
          <p:cNvSpPr/>
          <p:nvPr/>
        </p:nvSpPr>
        <p:spPr>
          <a:xfrm>
            <a:off x="252359" y="2194560"/>
            <a:ext cx="9074520" cy="545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11">
            <a:extLst>
              <a:ext uri="{FF2B5EF4-FFF2-40B4-BE49-F238E27FC236}">
                <a16:creationId xmlns:a16="http://schemas.microsoft.com/office/drawing/2014/main" id="{EE8C99FA-3AF6-2F9D-6C45-4B5DA0311D1B}"/>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04368758-17F5-CC17-81E6-C323B1A28118}"/>
              </a:ext>
            </a:extLst>
          </p:cNvPr>
          <p:cNvSpPr txBox="1">
            <a:spLocks noGrp="1"/>
          </p:cNvSpPr>
          <p:nvPr>
            <p:ph type="body" idx="4294967295"/>
          </p:nvPr>
        </p:nvSpPr>
        <p:spPr>
          <a:xfrm>
            <a:off x="955440" y="2444040"/>
            <a:ext cx="8169480" cy="4364280"/>
          </a:xfrm>
        </p:spPr>
        <p:txBody>
          <a:bodyPr wrap="square" lIns="91440" tIns="45720" rIns="91440" bIns="45720" anchor="t">
            <a:noAutofit/>
          </a:bodyPr>
          <a:lstStyle/>
          <a:p>
            <a:pPr lvl="0" hangingPunct="1">
              <a:spcBef>
                <a:spcPts val="1417"/>
              </a:spcBef>
              <a:spcAft>
                <a:spcPts val="0"/>
              </a:spcAft>
              <a:buClr>
                <a:srgbClr val="000000"/>
              </a:buClr>
              <a:buSzPct val="45000"/>
              <a:buFont typeface="Arial" pitchFamily="32"/>
              <a:buChar char="•"/>
            </a:pPr>
            <a:r>
              <a:rPr lang="en-US" sz="2200">
                <a:latin typeface="Aptos" pitchFamily="18"/>
              </a:rPr>
              <a:t>Under the system in effect since 1980,  people walked up to a border crossing, flew in on a tourist visa or were intercepted having crossed the border, and asked for asylum.</a:t>
            </a:r>
          </a:p>
          <a:p>
            <a:pPr lvl="0" hangingPunct="1">
              <a:spcBef>
                <a:spcPts val="1417"/>
              </a:spcBef>
              <a:spcAft>
                <a:spcPts val="0"/>
              </a:spcAft>
              <a:buClr>
                <a:srgbClr val="000000"/>
              </a:buClr>
              <a:buSzPct val="45000"/>
              <a:buFont typeface="Arial" pitchFamily="32"/>
              <a:buChar char="•"/>
            </a:pPr>
            <a:r>
              <a:rPr lang="en-US" sz="2200">
                <a:latin typeface="Aptos" pitchFamily="18"/>
              </a:rPr>
              <a:t>They were administered a </a:t>
            </a:r>
            <a:r>
              <a:rPr lang="en-US" sz="2200" b="1">
                <a:latin typeface="Aptos" pitchFamily="18"/>
              </a:rPr>
              <a:t>“credible fear” interview</a:t>
            </a:r>
            <a:r>
              <a:rPr lang="en-US" sz="2200">
                <a:latin typeface="Aptos" pitchFamily="18"/>
              </a:rPr>
              <a:t>, simply to determine if their fear of persecution was credible.</a:t>
            </a:r>
          </a:p>
          <a:p>
            <a:pPr lvl="0" hangingPunct="1">
              <a:spcBef>
                <a:spcPts val="1417"/>
              </a:spcBef>
              <a:spcAft>
                <a:spcPts val="0"/>
              </a:spcAft>
              <a:buClr>
                <a:srgbClr val="000000"/>
              </a:buClr>
              <a:buSzPct val="45000"/>
              <a:buFont typeface="Arial" pitchFamily="32"/>
              <a:buChar char="•"/>
            </a:pPr>
            <a:r>
              <a:rPr lang="en-US" sz="2200">
                <a:latin typeface="Aptos" pitchFamily="18"/>
              </a:rPr>
              <a:t>If found “credible,” they were often released into the U.S. to await a hearing on their asylum claim in immigration court.</a:t>
            </a:r>
          </a:p>
          <a:p>
            <a:pPr lvl="0" hangingPunct="1">
              <a:spcBef>
                <a:spcPts val="1417"/>
              </a:spcBef>
              <a:spcAft>
                <a:spcPts val="0"/>
              </a:spcAft>
              <a:buClr>
                <a:srgbClr val="000000"/>
              </a:buClr>
              <a:buSzPct val="45000"/>
              <a:buFont typeface="Arial" pitchFamily="32"/>
              <a:buChar char="•"/>
            </a:pPr>
            <a:r>
              <a:rPr lang="en-US" sz="2200">
                <a:latin typeface="Aptos" pitchFamily="18"/>
              </a:rPr>
              <a:t>The backlog of claims in immigration courts is currently 3.8 million cases (1.8 million asylum claims), per data from TRAC Reports.</a:t>
            </a:r>
          </a:p>
          <a:p>
            <a:pPr lvl="0" hangingPunct="1">
              <a:spcBef>
                <a:spcPts val="1417"/>
              </a:spcBef>
              <a:spcAft>
                <a:spcPts val="0"/>
              </a:spcAft>
              <a:buClr>
                <a:srgbClr val="000000"/>
              </a:buClr>
              <a:buSzPct val="45000"/>
              <a:buFont typeface="Arial" pitchFamily="32"/>
              <a:buChar char="•"/>
            </a:pPr>
            <a:r>
              <a:rPr lang="en-US" sz="2200">
                <a:latin typeface="Aptos" pitchFamily="18"/>
              </a:rPr>
              <a:t>This allowed people to stay for years, waiting for hearing.</a:t>
            </a:r>
          </a:p>
          <a:p>
            <a:pPr lvl="0" hangingPunct="1">
              <a:spcBef>
                <a:spcPts val="1417"/>
              </a:spcBef>
              <a:spcAft>
                <a:spcPts val="0"/>
              </a:spcAft>
            </a:pPr>
            <a:endParaRPr lang="en-US" sz="2400">
              <a:latin typeface="Aptos" pitchFamily="18"/>
            </a:endParaRPr>
          </a:p>
          <a:p>
            <a:pPr lvl="0" hangingPunct="1">
              <a:spcBef>
                <a:spcPts val="1417"/>
              </a:spcBef>
              <a:spcAft>
                <a:spcPts val="0"/>
              </a:spcAft>
            </a:pPr>
            <a:endParaRPr lang="en-US" sz="2400">
              <a:latin typeface="Aptos"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What angers Republicans&#10;about asylum?">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3F79FB7-FED4-E02F-389A-7D5D9E655A38}"/>
              </a:ext>
            </a:extLst>
          </p:cNvPr>
          <p:cNvSpPr/>
          <p:nvPr/>
        </p:nvSpPr>
        <p:spPr>
          <a:xfrm>
            <a:off x="0" y="-6120"/>
            <a:ext cx="10080360" cy="186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62626"/>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a:extLst>
              <a:ext uri="{FF2B5EF4-FFF2-40B4-BE49-F238E27FC236}">
                <a16:creationId xmlns:a16="http://schemas.microsoft.com/office/drawing/2014/main" id="{828E3E1C-0DF0-E738-5F83-24CD8932DABA}"/>
              </a:ext>
            </a:extLst>
          </p:cNvPr>
          <p:cNvSpPr txBox="1">
            <a:spLocks noGrp="1"/>
          </p:cNvSpPr>
          <p:nvPr>
            <p:ph type="title" idx="4294967295"/>
          </p:nvPr>
        </p:nvSpPr>
        <p:spPr>
          <a:xfrm>
            <a:off x="956520" y="457200"/>
            <a:ext cx="8175600" cy="1237680"/>
          </a:xfrm>
        </p:spPr>
        <p:txBody>
          <a:bodyPr wrap="square" lIns="91440" tIns="45720" rIns="91440" bIns="45720" anchor="t">
            <a:noAutofit/>
          </a:bodyPr>
          <a:lstStyle/>
          <a:p>
            <a:pPr lvl="0" algn="ctr">
              <a:lnSpc>
                <a:spcPct val="90000"/>
              </a:lnSpc>
            </a:pPr>
            <a:r>
              <a:rPr lang="en-US" sz="3200" b="1">
                <a:solidFill>
                  <a:srgbClr val="FFFFFF"/>
                </a:solidFill>
                <a:latin typeface="Aptos Display" pitchFamily="18"/>
              </a:rPr>
              <a:t>What angers Republicans</a:t>
            </a:r>
            <a:br>
              <a:rPr lang="en-US" sz="3200" b="1">
                <a:solidFill>
                  <a:srgbClr val="FFFFFF"/>
                </a:solidFill>
                <a:latin typeface="Aptos Display" pitchFamily="18"/>
              </a:rPr>
            </a:br>
            <a:r>
              <a:rPr lang="en-US" sz="3200" b="1">
                <a:solidFill>
                  <a:srgbClr val="FFFFFF"/>
                </a:solidFill>
                <a:latin typeface="Aptos Display" pitchFamily="18"/>
              </a:rPr>
              <a:t>about asylum?</a:t>
            </a:r>
          </a:p>
        </p:txBody>
      </p:sp>
      <p:sp>
        <p:nvSpPr>
          <p:cNvPr id="4" name="Rectangle 20">
            <a:extLst>
              <a:ext uri="{FF2B5EF4-FFF2-40B4-BE49-F238E27FC236}">
                <a16:creationId xmlns:a16="http://schemas.microsoft.com/office/drawing/2014/main" id="{8CF53C71-DD27-4076-8965-A8F10807AA66}"/>
              </a:ext>
            </a:extLst>
          </p:cNvPr>
          <p:cNvSpPr/>
          <p:nvPr/>
        </p:nvSpPr>
        <p:spPr>
          <a:xfrm>
            <a:off x="0" y="1861560"/>
            <a:ext cx="10080360" cy="569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 name="Rectangle 21">
            <a:extLst>
              <a:ext uri="{FF2B5EF4-FFF2-40B4-BE49-F238E27FC236}">
                <a16:creationId xmlns:a16="http://schemas.microsoft.com/office/drawing/2014/main" id="{DA7D6619-EFDF-6FBB-8DF4-4AA997DC595D}"/>
              </a:ext>
            </a:extLst>
          </p:cNvPr>
          <p:cNvSpPr/>
          <p:nvPr/>
        </p:nvSpPr>
        <p:spPr>
          <a:xfrm>
            <a:off x="956520" y="2216520"/>
            <a:ext cx="377640" cy="5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 name="Text Placeholder 2">
            <a:extLst>
              <a:ext uri="{FF2B5EF4-FFF2-40B4-BE49-F238E27FC236}">
                <a16:creationId xmlns:a16="http://schemas.microsoft.com/office/drawing/2014/main" id="{C68A1CFD-015E-56CF-FDC2-9F700710F915}"/>
              </a:ext>
            </a:extLst>
          </p:cNvPr>
          <p:cNvSpPr txBox="1">
            <a:spLocks noGrp="1"/>
          </p:cNvSpPr>
          <p:nvPr>
            <p:ph type="body" idx="4294967295"/>
          </p:nvPr>
        </p:nvSpPr>
        <p:spPr>
          <a:xfrm>
            <a:off x="955440" y="2266560"/>
            <a:ext cx="8169480" cy="4364280"/>
          </a:xfrm>
        </p:spPr>
        <p:txBody>
          <a:bodyPr wrap="square" lIns="91440" tIns="45720" rIns="91440" bIns="45720" anchor="t">
            <a:noAutofit/>
          </a:bodyPr>
          <a:lstStyle/>
          <a:p>
            <a:pPr lvl="0" hangingPunct="1">
              <a:spcBef>
                <a:spcPts val="1417"/>
              </a:spcBef>
              <a:spcAft>
                <a:spcPts val="0"/>
              </a:spcAft>
              <a:buClr>
                <a:srgbClr val="000000"/>
              </a:buClr>
              <a:buSzPct val="45000"/>
              <a:buFont typeface="Arial" pitchFamily="32"/>
              <a:buChar char="•"/>
            </a:pPr>
            <a:r>
              <a:rPr lang="en-US" sz="2300">
                <a:latin typeface="Aptos" pitchFamily="18"/>
              </a:rPr>
              <a:t>Ultimately, many people cannot prove persecution or persecution </a:t>
            </a:r>
            <a:r>
              <a:rPr lang="en-US" sz="2300" b="1" i="1">
                <a:latin typeface="Aptos" pitchFamily="18"/>
              </a:rPr>
              <a:t>because of </a:t>
            </a:r>
            <a:r>
              <a:rPr lang="en-US" sz="2300">
                <a:latin typeface="Aptos" pitchFamily="18"/>
              </a:rPr>
              <a:t>one of the five specified categories.</a:t>
            </a:r>
          </a:p>
          <a:p>
            <a:pPr lvl="0" hangingPunct="1">
              <a:spcBef>
                <a:spcPts val="1417"/>
              </a:spcBef>
              <a:spcAft>
                <a:spcPts val="0"/>
              </a:spcAft>
              <a:buClr>
                <a:srgbClr val="000000"/>
              </a:buClr>
              <a:buSzPct val="45000"/>
              <a:buFont typeface="Arial" pitchFamily="32"/>
              <a:buChar char="•"/>
            </a:pPr>
            <a:r>
              <a:rPr lang="en-US" sz="2300">
                <a:latin typeface="Aptos" pitchFamily="18"/>
              </a:rPr>
              <a:t>When their asylum hearings come – if they cannot prove persecution because of a permitted reason, they are ordered deported.</a:t>
            </a:r>
          </a:p>
          <a:p>
            <a:pPr lvl="0" hangingPunct="1">
              <a:spcBef>
                <a:spcPts val="1417"/>
              </a:spcBef>
              <a:spcAft>
                <a:spcPts val="0"/>
              </a:spcAft>
              <a:buClr>
                <a:srgbClr val="000000"/>
              </a:buClr>
              <a:buSzPct val="45000"/>
              <a:buFont typeface="Arial" pitchFamily="32"/>
              <a:buChar char="•"/>
            </a:pPr>
            <a:r>
              <a:rPr lang="en-US" sz="2300">
                <a:latin typeface="Aptos" pitchFamily="18"/>
              </a:rPr>
              <a:t>But, people who lose their asylum cases often do not leave. They lose work permission but stay anyway.</a:t>
            </a:r>
          </a:p>
          <a:p>
            <a:pPr lvl="0" hangingPunct="1">
              <a:spcBef>
                <a:spcPts val="1417"/>
              </a:spcBef>
              <a:spcAft>
                <a:spcPts val="0"/>
              </a:spcAft>
              <a:buClr>
                <a:srgbClr val="000000"/>
              </a:buClr>
              <a:buSzPct val="45000"/>
              <a:buFont typeface="Arial" pitchFamily="32"/>
              <a:buChar char="•"/>
            </a:pPr>
            <a:r>
              <a:rPr lang="en-US" sz="2300">
                <a:latin typeface="Aptos" pitchFamily="18"/>
              </a:rPr>
              <a:t>This situation, and the impression that more and more people are coming to the U.S., is a heavily discussed Republican issue.</a:t>
            </a:r>
          </a:p>
          <a:p>
            <a:pPr lvl="0" hangingPunct="1">
              <a:spcBef>
                <a:spcPts val="1417"/>
              </a:spcBef>
              <a:spcAft>
                <a:spcPts val="0"/>
              </a:spcAft>
              <a:buClr>
                <a:srgbClr val="000000"/>
              </a:buClr>
              <a:buSzPct val="45000"/>
              <a:buFont typeface="Arial" pitchFamily="32"/>
              <a:buChar char="•"/>
            </a:pPr>
            <a:r>
              <a:rPr lang="en-US" sz="2300" b="1">
                <a:latin typeface="Aptos" pitchFamily="18"/>
              </a:rPr>
              <a:t>And remember the numbers. Fewer than 20,000 ICE agents and 10-12 million undocumented people.</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1334</Words>
  <Application>Microsoft Macintosh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Liberation Sans</vt:lpstr>
      <vt:lpstr>Times New Roman</vt:lpstr>
      <vt:lpstr>Default</vt:lpstr>
      <vt:lpstr>PowerPoint Presentation</vt:lpstr>
      <vt:lpstr>A quick primer on U.S. immigration law and policies</vt:lpstr>
      <vt:lpstr>The immigration journey :  There are only four roads.  </vt:lpstr>
      <vt:lpstr>What are NOT paths to permanent residency?</vt:lpstr>
      <vt:lpstr>PowerPoint Presentation</vt:lpstr>
      <vt:lpstr>PowerPoint Presentation</vt:lpstr>
      <vt:lpstr>What led to the problem? “Asylum.”</vt:lpstr>
      <vt:lpstr>The historic asylum process</vt:lpstr>
      <vt:lpstr>What angers Republicans about asylum?</vt:lpstr>
      <vt:lpstr>Immigration Reporting  Suggestions</vt:lpstr>
      <vt:lpstr>Immigration Story Ideas</vt:lpstr>
      <vt:lpstr>Immigration Reporting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Nobel, Carmen</cp:lastModifiedBy>
  <cp:revision>2</cp:revision>
  <dcterms:modified xsi:type="dcterms:W3CDTF">2025-03-07T18:20:17Z</dcterms:modified>
</cp:coreProperties>
</file>