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71" r:id="rId5"/>
    <p:sldId id="269" r:id="rId6"/>
    <p:sldId id="259" r:id="rId7"/>
    <p:sldId id="268" r:id="rId8"/>
    <p:sldId id="263" r:id="rId9"/>
    <p:sldId id="264" r:id="rId10"/>
    <p:sldId id="262" r:id="rId11"/>
    <p:sldId id="260" r:id="rId12"/>
    <p:sldId id="26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9" r:id="rId28"/>
    <p:sldId id="290" r:id="rId29"/>
    <p:sldId id="291" r:id="rId30"/>
    <p:sldId id="298" r:id="rId31"/>
    <p:sldId id="294" r:id="rId32"/>
    <p:sldId id="295" r:id="rId33"/>
    <p:sldId id="297" r:id="rId34"/>
    <p:sldId id="296" r:id="rId35"/>
    <p:sldId id="265" r:id="rId36"/>
    <p:sldId id="266" r:id="rId37"/>
    <p:sldId id="267" r:id="rId38"/>
    <p:sldId id="299" r:id="rId3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FFFF"/>
    <a:srgbClr val="544D48"/>
    <a:srgbClr val="B889DB"/>
    <a:srgbClr val="A507A5"/>
    <a:srgbClr val="840684"/>
    <a:srgbClr val="FEB4B9"/>
    <a:srgbClr val="EBB4AB"/>
    <a:srgbClr val="A8B9C5"/>
    <a:srgbClr val="AAFF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4660"/>
  </p:normalViewPr>
  <p:slideViewPr>
    <p:cSldViewPr showGuides="1">
      <p:cViewPr>
        <p:scale>
          <a:sx n="80" d="100"/>
          <a:sy n="80" d="100"/>
        </p:scale>
        <p:origin x="-954" y="-642"/>
      </p:cViewPr>
      <p:guideLst>
        <p:guide orient="horz" pos="3840"/>
        <p:guide pos="5088"/>
        <p:guide pos="1920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Sweden</c:v>
                </c:pt>
              </c:strCache>
            </c:strRef>
          </c:tx>
          <c:dPt>
            <c:idx val="8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dPt>
          <c:dPt>
            <c:idx val="9"/>
            <c:spPr>
              <a:solidFill>
                <a:schemeClr val="accent1"/>
              </a:solidFill>
            </c:spPr>
          </c:dPt>
          <c:dLbls>
            <c:showVal val="1"/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Canada</c:v>
                </c:pt>
                <c:pt idx="2">
                  <c:v>France</c:v>
                </c:pt>
                <c:pt idx="3">
                  <c:v>Australia</c:v>
                </c:pt>
                <c:pt idx="4">
                  <c:v>New Zealand</c:v>
                </c:pt>
                <c:pt idx="5">
                  <c:v>Switzerland</c:v>
                </c:pt>
                <c:pt idx="6">
                  <c:v>UK</c:v>
                </c:pt>
                <c:pt idx="7">
                  <c:v>Netherlands</c:v>
                </c:pt>
                <c:pt idx="8">
                  <c:v>USA</c:v>
                </c:pt>
                <c:pt idx="9">
                  <c:v>Germany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0.66000000000000059</c:v>
                </c:pt>
                <c:pt idx="1">
                  <c:v>0.65000000000000058</c:v>
                </c:pt>
                <c:pt idx="2">
                  <c:v>0.54</c:v>
                </c:pt>
                <c:pt idx="3">
                  <c:v>0.47000000000000008</c:v>
                </c:pt>
                <c:pt idx="4">
                  <c:v>0.46</c:v>
                </c:pt>
                <c:pt idx="5">
                  <c:v>0.45</c:v>
                </c:pt>
                <c:pt idx="6">
                  <c:v>0.4100000000000002</c:v>
                </c:pt>
                <c:pt idx="7">
                  <c:v>0.4100000000000002</c:v>
                </c:pt>
                <c:pt idx="8">
                  <c:v>0.33000000000000035</c:v>
                </c:pt>
                <c:pt idx="9">
                  <c:v>0.22000000000000011</c:v>
                </c:pt>
              </c:numCache>
            </c:numRef>
          </c:val>
        </c:ser>
        <c:gapWidth val="70"/>
        <c:axId val="102272384"/>
        <c:axId val="102569088"/>
      </c:barChart>
      <c:catAx>
        <c:axId val="102272384"/>
        <c:scaling>
          <c:orientation val="minMax"/>
        </c:scaling>
        <c:axPos val="l"/>
        <c:tickLblPos val="nextTo"/>
        <c:crossAx val="102569088"/>
        <c:crosses val="autoZero"/>
        <c:auto val="1"/>
        <c:lblAlgn val="ctr"/>
        <c:lblOffset val="100"/>
      </c:catAx>
      <c:valAx>
        <c:axId val="102569088"/>
        <c:scaling>
          <c:orientation val="minMax"/>
        </c:scaling>
        <c:delete val="1"/>
        <c:axPos val="b"/>
        <c:numFmt formatCode="0%" sourceLinked="1"/>
        <c:tickLblPos val="none"/>
        <c:crossAx val="1022723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Sweden</c:v>
                </c:pt>
              </c:strCache>
            </c:strRef>
          </c:tx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9"/>
            <c:spPr>
              <a:solidFill>
                <a:schemeClr val="accent1"/>
              </a:solidFill>
            </c:spPr>
          </c:dPt>
          <c:dLbls>
            <c:showVal val="1"/>
          </c:dLbls>
          <c:cat>
            <c:strRef>
              <c:f>Sheet1!$A$2:$A$12</c:f>
              <c:strCache>
                <c:ptCount val="11"/>
                <c:pt idx="0">
                  <c:v>Australia</c:v>
                </c:pt>
                <c:pt idx="1">
                  <c:v>USA</c:v>
                </c:pt>
                <c:pt idx="2">
                  <c:v>New Zealand</c:v>
                </c:pt>
                <c:pt idx="3">
                  <c:v>Germany</c:v>
                </c:pt>
                <c:pt idx="4">
                  <c:v>Canada</c:v>
                </c:pt>
                <c:pt idx="5">
                  <c:v>Norway</c:v>
                </c:pt>
                <c:pt idx="6">
                  <c:v>France</c:v>
                </c:pt>
                <c:pt idx="7">
                  <c:v>Sweden</c:v>
                </c:pt>
                <c:pt idx="8">
                  <c:v>Switzerland</c:v>
                </c:pt>
                <c:pt idx="9">
                  <c:v>Netherlands</c:v>
                </c:pt>
                <c:pt idx="10">
                  <c:v>UK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0.2400000000000001</c:v>
                </c:pt>
                <c:pt idx="1">
                  <c:v>0.2900000000000002</c:v>
                </c:pt>
                <c:pt idx="2">
                  <c:v>0.37000000000000022</c:v>
                </c:pt>
                <c:pt idx="3">
                  <c:v>0.38000000000000023</c:v>
                </c:pt>
                <c:pt idx="4">
                  <c:v>0.38000000000000023</c:v>
                </c:pt>
                <c:pt idx="5">
                  <c:v>0.4</c:v>
                </c:pt>
                <c:pt idx="6">
                  <c:v>0.42000000000000021</c:v>
                </c:pt>
                <c:pt idx="7">
                  <c:v>0.44</c:v>
                </c:pt>
                <c:pt idx="8">
                  <c:v>0.46</c:v>
                </c:pt>
                <c:pt idx="9">
                  <c:v>0.51</c:v>
                </c:pt>
                <c:pt idx="10">
                  <c:v>0.62000000000000044</c:v>
                </c:pt>
              </c:numCache>
            </c:numRef>
          </c:val>
        </c:ser>
        <c:gapWidth val="70"/>
        <c:axId val="102606336"/>
        <c:axId val="102607872"/>
      </c:barChart>
      <c:catAx>
        <c:axId val="102606336"/>
        <c:scaling>
          <c:orientation val="minMax"/>
        </c:scaling>
        <c:axPos val="l"/>
        <c:tickLblPos val="nextTo"/>
        <c:crossAx val="102607872"/>
        <c:crosses val="autoZero"/>
        <c:auto val="1"/>
        <c:lblAlgn val="ctr"/>
        <c:lblOffset val="100"/>
      </c:catAx>
      <c:valAx>
        <c:axId val="102607872"/>
        <c:scaling>
          <c:orientation val="minMax"/>
        </c:scaling>
        <c:delete val="1"/>
        <c:axPos val="b"/>
        <c:numFmt formatCode="0%" sourceLinked="1"/>
        <c:tickLblPos val="none"/>
        <c:crossAx val="1026063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11307B-4353-9E4A-BC59-1CD5EE5978C6}" type="datetime1">
              <a:rPr lang="en-US"/>
              <a:pPr/>
              <a:t>3/21/2012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6A3341-A6BC-8346-BD96-1E499AB66C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96693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EF789E-2CC4-9D44-B58B-1EF8751938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857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3CD07-BD24-4D45-BE41-29CC0619FE7B}" type="slidenum">
              <a:rPr lang="en-US" alt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20</a:t>
            </a:fld>
            <a:endParaRPr lang="en-US" alt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61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9600"/>
            <a:ext cx="5610225" cy="4179888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495800"/>
            <a:ext cx="7848600" cy="609600"/>
          </a:xfrm>
        </p:spPr>
        <p:txBody>
          <a:bodyPr wrap="square"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257800"/>
            <a:ext cx="7848600" cy="762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72200" y="6477000"/>
            <a:ext cx="1905000" cy="228600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EDDA59B2-8C0C-E942-99D2-29637AC845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Harris Interactive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Harris Interactive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20B0C-19F5-1541-B0D6-F5C78F991D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HP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96" y="510310"/>
            <a:ext cx="1175004" cy="5934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subTitle" idx="13"/>
          </p:nvPr>
        </p:nvSpPr>
        <p:spPr>
          <a:xfrm>
            <a:off x="609600" y="3657600"/>
            <a:ext cx="4800600" cy="121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895600"/>
            <a:ext cx="7620000" cy="5334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5" name="Picture 4" descr="SHP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6596" y="510310"/>
            <a:ext cx="1175004" cy="5934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Harris Interactive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A5AAE-EE2A-8443-85A7-90E5FD4E4A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P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596" y="510310"/>
            <a:ext cx="1175004" cy="5934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Harris Interactive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AD378-D334-5B4B-BD65-B8358B588A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SHP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596" y="510310"/>
            <a:ext cx="1175004" cy="5934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Harris Interactive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F8B64-1E51-5147-9D8E-7AE5BBE0E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Harris Interactive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6BA38-6061-4FB6-9721-70AC5C2C4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534400" cy="4648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Harris Interactive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C2286-B530-4004-90D1-8DDA41536A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469063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9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483350"/>
            <a:ext cx="1371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Harris Interactive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69063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900"/>
            </a:lvl1pPr>
          </a:lstStyle>
          <a:p>
            <a:fld id="{839A9915-259D-834D-8585-9EA1280D4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Excel_97-2003_Worksheet7.xls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Excel_97-2003_Worksheet8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9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0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962400"/>
            <a:ext cx="88392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US AND OTHER HEALTH CARE SYSTEMS COMPARED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600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715000"/>
            <a:ext cx="7848600" cy="914400"/>
          </a:xfrm>
        </p:spPr>
        <p:txBody>
          <a:bodyPr/>
          <a:lstStyle/>
          <a:p>
            <a:pPr eaLnBrk="1" hangingPunct="1"/>
            <a:r>
              <a:rPr lang="en-US" sz="1400" b="1" dirty="0" smtClean="0"/>
              <a:t>Hunter College			                                                     Humphrey Taylor</a:t>
            </a:r>
          </a:p>
          <a:p>
            <a:pPr eaLnBrk="1" hangingPunct="1"/>
            <a:r>
              <a:rPr lang="en-US" sz="1400" b="1" dirty="0" smtClean="0"/>
              <a:t>April 4, 2012					       Chairman</a:t>
            </a:r>
          </a:p>
          <a:p>
            <a:pPr eaLnBrk="1" hangingPunct="1"/>
            <a:r>
              <a:rPr lang="en-US" sz="1400" b="1" dirty="0" smtClean="0"/>
              <a:t>                                                                                                                                                 The Harris Poll</a:t>
            </a: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E6415A-6F45-4D50-95B7-492C1C8AB8B8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1</a:t>
            </a:fld>
            <a:endParaRPr lang="en-US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458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Harris Interactive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EF901-EC49-41A5-807E-DC678CFAD62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69342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</a:rPr>
              <a:t>WHAT DO WE GET FOR THE </a:t>
            </a:r>
            <a:r>
              <a:rPr lang="en-US" sz="3200" dirty="0" smtClean="0">
                <a:solidFill>
                  <a:srgbClr val="000000"/>
                </a:solidFill>
              </a:rPr>
              <a:t>17.9% </a:t>
            </a:r>
            <a:r>
              <a:rPr lang="en-US" sz="3200" dirty="0">
                <a:solidFill>
                  <a:srgbClr val="000000"/>
                </a:solidFill>
              </a:rPr>
              <a:t>(?) OF GDP </a:t>
            </a:r>
            <a:r>
              <a:rPr lang="en-US" sz="2800" dirty="0">
                <a:solidFill>
                  <a:srgbClr val="000000"/>
                </a:solidFill>
              </a:rPr>
              <a:t>WE</a:t>
            </a:r>
            <a:r>
              <a:rPr lang="en-US" sz="3200" dirty="0">
                <a:solidFill>
                  <a:srgbClr val="000000"/>
                </a:solidFill>
              </a:rPr>
              <a:t> SPEND ON HEALTH CARE?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534400" cy="990600"/>
          </a:xfrm>
        </p:spPr>
        <p:txBody>
          <a:bodyPr/>
          <a:lstStyle/>
          <a:p>
            <a:r>
              <a:rPr lang="en-US" dirty="0" smtClean="0"/>
              <a:t>Not Longer Life Expectancy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41 Countries Now Have Longer Life Expectancy </a:t>
            </a:r>
            <a:br>
              <a:rPr lang="en-US" sz="2000" dirty="0" smtClean="0"/>
            </a:br>
            <a:r>
              <a:rPr lang="en-US" sz="2000" dirty="0" smtClean="0"/>
              <a:t>Than US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U.S. ranks #42</a:t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20 years earlier it ranked #11</a:t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Countries ahead of us include most developed countries - Jordan and the Cayman Islands</a:t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U.S. life expectancy has been rising but more slowly than many other countries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200" b="1" dirty="0" smtClean="0"/>
              <a:t>Source:  U.S. Census Bureau and National Center for Health Statistics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	</a:t>
            </a:r>
          </a:p>
        </p:txBody>
      </p:sp>
      <p:sp>
        <p:nvSpPr>
          <p:cNvPr id="276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  <p:sp>
        <p:nvSpPr>
          <p:cNvPr id="276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B9B5E8-4A43-4690-9293-879F642064E1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11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229600" cy="838200"/>
          </a:xfrm>
        </p:spPr>
        <p:txBody>
          <a:bodyPr/>
          <a:lstStyle/>
          <a:p>
            <a:r>
              <a:rPr lang="en-US" dirty="0" smtClean="0"/>
              <a:t>Not Better Infant Mortality</a:t>
            </a:r>
            <a:br>
              <a:rPr lang="en-US" dirty="0" smtClean="0"/>
            </a:br>
            <a:r>
              <a:rPr lang="en-US" dirty="0" smtClean="0"/>
              <a:t>International Comparison (1999)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317625" y="1493838"/>
          <a:ext cx="7213600" cy="4678362"/>
        </p:xfrm>
        <a:graphic>
          <a:graphicData uri="http://schemas.openxmlformats.org/presentationml/2006/ole">
            <p:oleObj spid="_x0000_s1026" r:id="rId3" imgW="7212193" imgH="4682134" progId="Excel.Sheet.8">
              <p:embed/>
            </p:oleObj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828800" y="6248400"/>
            <a:ext cx="4229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8975" indent="-688975" eaLnBrk="0" hangingPunct="0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latin typeface="Tahoma" pitchFamily="34" charset="0"/>
              </a:rPr>
              <a:t>   Source: National Center to Health Statistics, 2007 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71600" y="12192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u="sng">
                <a:solidFill>
                  <a:srgbClr val="000000"/>
                </a:solidFill>
                <a:latin typeface="Tahoma" pitchFamily="34" charset="0"/>
              </a:rPr>
              <a:t>RANK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524000" y="1676400"/>
            <a:ext cx="533400" cy="3048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1524000" y="2057400"/>
            <a:ext cx="533400" cy="3048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0" y="2438400"/>
            <a:ext cx="533400" cy="3048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1524000" y="3352800"/>
            <a:ext cx="533400" cy="3048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1524000" y="3733800"/>
            <a:ext cx="533400" cy="3048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1524000" y="4114800"/>
            <a:ext cx="533400" cy="3048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036" name="Oval 12"/>
          <p:cNvSpPr>
            <a:spLocks noChangeArrowheads="1"/>
          </p:cNvSpPr>
          <p:nvPr/>
        </p:nvSpPr>
        <p:spPr bwMode="auto">
          <a:xfrm>
            <a:off x="1524000" y="4953000"/>
            <a:ext cx="533400" cy="3048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1037" name="Oval 13"/>
          <p:cNvSpPr>
            <a:spLocks noChangeArrowheads="1"/>
          </p:cNvSpPr>
          <p:nvPr/>
        </p:nvSpPr>
        <p:spPr bwMode="auto">
          <a:xfrm>
            <a:off x="1524000" y="5410200"/>
            <a:ext cx="533400" cy="3048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1038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533400" cy="388938"/>
          </a:xfrm>
          <a:noFill/>
        </p:spPr>
        <p:txBody>
          <a:bodyPr/>
          <a:lstStyle/>
          <a:p>
            <a:pPr algn="ctr"/>
            <a:fld id="{1CCED634-8867-4DFC-B50A-9DA8157E3923}" type="slidenum">
              <a:rPr lang="en-US" altLang="en-US" smtClean="0">
                <a:latin typeface="Arial" pitchFamily="34" charset="0"/>
                <a:ea typeface="ヒラギノ角ゴ Pro W3"/>
                <a:cs typeface="ヒラギノ角ゴ Pro W3"/>
              </a:rPr>
              <a:pPr algn="ctr"/>
              <a:t>12</a:t>
            </a:fld>
            <a:endParaRPr lang="en-US" alt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039" name="Footer Placeholder 3"/>
          <p:cNvSpPr txBox="1">
            <a:spLocks/>
          </p:cNvSpPr>
          <p:nvPr/>
        </p:nvSpPr>
        <p:spPr bwMode="auto">
          <a:xfrm>
            <a:off x="76200" y="6483350"/>
            <a:ext cx="1371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>
                <a:solidFill>
                  <a:schemeClr val="bg1"/>
                </a:solidFill>
              </a:rPr>
              <a:t>© Harris Interactive</a:t>
            </a:r>
          </a:p>
        </p:txBody>
      </p:sp>
      <p:sp>
        <p:nvSpPr>
          <p:cNvPr id="1040" name="Footer Placeholder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  <p:sp>
        <p:nvSpPr>
          <p:cNvPr id="1041" name="Down Arrow 16"/>
          <p:cNvSpPr>
            <a:spLocks noChangeArrowheads="1"/>
          </p:cNvSpPr>
          <p:nvPr/>
        </p:nvSpPr>
        <p:spPr bwMode="auto">
          <a:xfrm rot="2692206">
            <a:off x="7512050" y="4986338"/>
            <a:ext cx="282575" cy="457200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FFFF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19200"/>
          </a:xfrm>
          <a:ln>
            <a:solidFill>
              <a:schemeClr val="accent1"/>
            </a:solidFill>
          </a:ln>
        </p:spPr>
        <p:txBody>
          <a:bodyPr anchor="ctr"/>
          <a:lstStyle/>
          <a:p>
            <a:r>
              <a:rPr lang="en-US" smtClean="0"/>
              <a:t>Not More Doctors</a:t>
            </a:r>
            <a:br>
              <a:rPr lang="en-US" smtClean="0"/>
            </a:br>
            <a:r>
              <a:rPr lang="en-US" smtClean="0"/>
              <a:t>Number of Practicing Physicians per 1,000 Population</a:t>
            </a:r>
            <a:br>
              <a:rPr lang="en-US" smtClean="0"/>
            </a:br>
            <a:r>
              <a:rPr lang="en-US" smtClean="0"/>
              <a:t>in 2004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6200" y="1735138"/>
          <a:ext cx="8899525" cy="4437062"/>
        </p:xfrm>
        <a:graphic>
          <a:graphicData uri="http://schemas.openxmlformats.org/presentationml/2006/ole">
            <p:oleObj spid="_x0000_s2050" r:id="rId3" imgW="8894835" imgH="4438273" progId="Excel.Sheet.8">
              <p:embed/>
            </p:oleObj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228600" y="6096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ahoma" pitchFamily="34" charset="0"/>
              </a:rPr>
              <a:t>                </a:t>
            </a:r>
            <a:r>
              <a:rPr lang="en-US" sz="1400" b="1">
                <a:solidFill>
                  <a:srgbClr val="000000"/>
                </a:solidFill>
                <a:latin typeface="Tahoma" pitchFamily="34" charset="0"/>
              </a:rPr>
              <a:t>Source: OECD</a:t>
            </a:r>
          </a:p>
        </p:txBody>
      </p:sp>
      <p:sp>
        <p:nvSpPr>
          <p:cNvPr id="205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533400" cy="388938"/>
          </a:xfrm>
          <a:noFill/>
        </p:spPr>
        <p:txBody>
          <a:bodyPr/>
          <a:lstStyle/>
          <a:p>
            <a:pPr algn="ctr"/>
            <a:fld id="{0337996E-B9BC-4A4F-B5AC-DA6E60837BD2}" type="slidenum">
              <a:rPr lang="en-US" altLang="en-US" smtClean="0">
                <a:latin typeface="Arial" pitchFamily="34" charset="0"/>
                <a:ea typeface="ヒラギノ角ゴ Pro W3"/>
                <a:cs typeface="ヒラギノ角ゴ Pro W3"/>
              </a:rPr>
              <a:pPr algn="ctr"/>
              <a:t>13</a:t>
            </a:fld>
            <a:endParaRPr lang="en-US" alt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054" name="Footer Placeholder 3"/>
          <p:cNvSpPr txBox="1">
            <a:spLocks/>
          </p:cNvSpPr>
          <p:nvPr/>
        </p:nvSpPr>
        <p:spPr bwMode="auto">
          <a:xfrm>
            <a:off x="76200" y="6483350"/>
            <a:ext cx="1371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>
                <a:solidFill>
                  <a:schemeClr val="bg1"/>
                </a:solidFill>
              </a:rPr>
              <a:t>© Harris Interactive</a:t>
            </a:r>
          </a:p>
        </p:txBody>
      </p:sp>
      <p:sp>
        <p:nvSpPr>
          <p:cNvPr id="205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  <p:sp>
        <p:nvSpPr>
          <p:cNvPr id="2056" name="Down Arrow 7"/>
          <p:cNvSpPr>
            <a:spLocks noChangeArrowheads="1"/>
          </p:cNvSpPr>
          <p:nvPr/>
        </p:nvSpPr>
        <p:spPr bwMode="auto">
          <a:xfrm rot="2692206">
            <a:off x="5302250" y="2471738"/>
            <a:ext cx="282575" cy="457200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FFFF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 anchor="ctr"/>
          <a:lstStyle/>
          <a:p>
            <a:r>
              <a:rPr lang="en-US" smtClean="0"/>
              <a:t>Not More Hospital Beds</a:t>
            </a:r>
            <a:br>
              <a:rPr lang="en-US" smtClean="0"/>
            </a:br>
            <a:r>
              <a:rPr lang="en-US" smtClean="0"/>
              <a:t>Number of Acute Care Hospital Beds per 1,000 Population in 2004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3025" y="1377950"/>
          <a:ext cx="8912225" cy="4437063"/>
        </p:xfrm>
        <a:graphic>
          <a:graphicData uri="http://schemas.openxmlformats.org/presentationml/2006/ole">
            <p:oleObj spid="_x0000_s3074" r:id="rId3" imgW="8913124" imgH="4438273" progId="Excel.Sheet.8">
              <p:embed/>
            </p:oleObj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198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</a:rPr>
              <a:t>Source: OECD</a:t>
            </a: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77000"/>
            <a:ext cx="685800" cy="228600"/>
          </a:xfrm>
          <a:noFill/>
        </p:spPr>
        <p:txBody>
          <a:bodyPr/>
          <a:lstStyle/>
          <a:p>
            <a:pPr algn="ctr"/>
            <a:fld id="{7744D568-A7D8-4E64-8DE2-29F29BE6CC98}" type="slidenum">
              <a:rPr lang="en-US" altLang="en-US" smtClean="0">
                <a:latin typeface="Arial" pitchFamily="34" charset="0"/>
                <a:ea typeface="ヒラギノ角ゴ Pro W3"/>
                <a:cs typeface="ヒラギノ角ゴ Pro W3"/>
              </a:rPr>
              <a:pPr algn="ctr"/>
              <a:t>14</a:t>
            </a:fld>
            <a:endParaRPr lang="en-US" alt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078" name="Footer Placeholder 3"/>
          <p:cNvSpPr txBox="1">
            <a:spLocks/>
          </p:cNvSpPr>
          <p:nvPr/>
        </p:nvSpPr>
        <p:spPr bwMode="auto">
          <a:xfrm>
            <a:off x="76200" y="6483350"/>
            <a:ext cx="1371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>
                <a:solidFill>
                  <a:schemeClr val="bg1"/>
                </a:solidFill>
              </a:rPr>
              <a:t>© Harris Interactive</a:t>
            </a:r>
          </a:p>
        </p:txBody>
      </p:sp>
      <p:sp>
        <p:nvSpPr>
          <p:cNvPr id="307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  <p:sp>
        <p:nvSpPr>
          <p:cNvPr id="3080" name="Down Arrow 7"/>
          <p:cNvSpPr>
            <a:spLocks noChangeArrowheads="1"/>
          </p:cNvSpPr>
          <p:nvPr/>
        </p:nvSpPr>
        <p:spPr bwMode="auto">
          <a:xfrm rot="2692206">
            <a:off x="8502650" y="3081338"/>
            <a:ext cx="282575" cy="457200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FFFF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295400"/>
          </a:xfrm>
        </p:spPr>
        <p:txBody>
          <a:bodyPr anchor="ctr"/>
          <a:lstStyle/>
          <a:p>
            <a:r>
              <a:rPr lang="en-US" dirty="0" smtClean="0"/>
              <a:t>Not More Doctors Visits</a:t>
            </a:r>
            <a:br>
              <a:rPr lang="en-US" dirty="0" smtClean="0"/>
            </a:br>
            <a:r>
              <a:rPr lang="en-US" dirty="0" smtClean="0"/>
              <a:t>Average Annual Number of Physician Visits </a:t>
            </a:r>
            <a:br>
              <a:rPr lang="en-US" dirty="0" smtClean="0"/>
            </a:br>
            <a:r>
              <a:rPr lang="en-US" dirty="0" smtClean="0"/>
              <a:t>Per Capita in 2004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3900" y="1990725"/>
            <a:ext cx="7786688" cy="4222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Clr>
                <a:srgbClr val="000000"/>
              </a:buClr>
              <a:buFontTx/>
              <a:buNone/>
            </a:pPr>
            <a:endParaRPr lang="en-US" smtClean="0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-12700" y="1376363"/>
          <a:ext cx="9156700" cy="4743450"/>
        </p:xfrm>
        <a:graphic>
          <a:graphicData uri="http://schemas.openxmlformats.org/presentationml/2006/ole">
            <p:oleObj spid="_x0000_s4098" r:id="rId3" imgW="9156986" imgH="4743099" progId="Excel.Sheet.8">
              <p:embed/>
            </p:oleObj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2400" y="58674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</a:rPr>
              <a:t>  Source: OECD</a:t>
            </a:r>
          </a:p>
        </p:txBody>
      </p:sp>
      <p:sp>
        <p:nvSpPr>
          <p:cNvPr id="410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533400" cy="228600"/>
          </a:xfrm>
          <a:noFill/>
        </p:spPr>
        <p:txBody>
          <a:bodyPr/>
          <a:lstStyle/>
          <a:p>
            <a:pPr algn="ctr"/>
            <a:fld id="{88A50B0C-0148-4AC6-B45C-C5A0F9615F30}" type="slidenum">
              <a:rPr lang="en-US" altLang="en-US" smtClean="0">
                <a:latin typeface="Arial" pitchFamily="34" charset="0"/>
                <a:ea typeface="ヒラギノ角ゴ Pro W3"/>
                <a:cs typeface="ヒラギノ角ゴ Pro W3"/>
              </a:rPr>
              <a:pPr algn="ctr"/>
              <a:t>15</a:t>
            </a:fld>
            <a:endParaRPr lang="en-US" alt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03" name="Footer Placeholder 3"/>
          <p:cNvSpPr txBox="1">
            <a:spLocks/>
          </p:cNvSpPr>
          <p:nvPr/>
        </p:nvSpPr>
        <p:spPr bwMode="auto">
          <a:xfrm>
            <a:off x="76200" y="6483350"/>
            <a:ext cx="1371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>
                <a:solidFill>
                  <a:schemeClr val="bg1"/>
                </a:solidFill>
              </a:rPr>
              <a:t>© Harris Interactive</a:t>
            </a:r>
          </a:p>
        </p:txBody>
      </p:sp>
      <p:sp>
        <p:nvSpPr>
          <p:cNvPr id="410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  <p:sp>
        <p:nvSpPr>
          <p:cNvPr id="4105" name="Down Arrow 7"/>
          <p:cNvSpPr>
            <a:spLocks noChangeArrowheads="1"/>
          </p:cNvSpPr>
          <p:nvPr/>
        </p:nvSpPr>
        <p:spPr bwMode="auto">
          <a:xfrm rot="2692206">
            <a:off x="7740650" y="3538538"/>
            <a:ext cx="282575" cy="457200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FFFF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 anchor="ctr"/>
          <a:lstStyle/>
          <a:p>
            <a:r>
              <a:rPr lang="en-US" smtClean="0"/>
              <a:t>Not More Surgical Procedures</a:t>
            </a:r>
            <a:br>
              <a:rPr lang="en-US" smtClean="0"/>
            </a:br>
            <a:r>
              <a:rPr lang="en-US" smtClean="0"/>
              <a:t>In-Patient Surgical Procedure Per 1000 </a:t>
            </a:r>
            <a:br>
              <a:rPr lang="en-US" smtClean="0"/>
            </a:br>
            <a:r>
              <a:rPr lang="en-US" smtClean="0"/>
              <a:t>Population (2002)</a:t>
            </a:r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8100" y="1250950"/>
          <a:ext cx="8464550" cy="4921250"/>
        </p:xfrm>
        <a:graphic>
          <a:graphicData uri="http://schemas.openxmlformats.org/presentationml/2006/ole">
            <p:oleObj spid="_x0000_s5122" name="Worksheet" r:id="rId3" imgW="7991475" imgH="5019853" progId="Excel.Sheet.8">
              <p:embed/>
            </p:oleObj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90800" y="6246813"/>
            <a:ext cx="3930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</a:rPr>
              <a:t>          Source: OECD/McKinsey Jan 2007</a:t>
            </a: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69063"/>
            <a:ext cx="685800" cy="236537"/>
          </a:xfrm>
          <a:noFill/>
        </p:spPr>
        <p:txBody>
          <a:bodyPr/>
          <a:lstStyle/>
          <a:p>
            <a:pPr algn="ctr"/>
            <a:fld id="{9E5C66CD-F5A6-4A32-AA48-AD853F2DB1CF}" type="slidenum">
              <a:rPr lang="en-US" altLang="en-US" smtClean="0">
                <a:latin typeface="Arial" pitchFamily="34" charset="0"/>
                <a:ea typeface="ヒラギノ角ゴ Pro W3"/>
                <a:cs typeface="ヒラギノ角ゴ Pro W3"/>
              </a:rPr>
              <a:pPr algn="ctr"/>
              <a:t>16</a:t>
            </a:fld>
            <a:endParaRPr lang="en-US" alt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126" name="Footer Placeholder 3"/>
          <p:cNvSpPr txBox="1">
            <a:spLocks/>
          </p:cNvSpPr>
          <p:nvPr/>
        </p:nvSpPr>
        <p:spPr bwMode="auto">
          <a:xfrm>
            <a:off x="76200" y="6483350"/>
            <a:ext cx="1371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>
                <a:solidFill>
                  <a:schemeClr val="bg1"/>
                </a:solidFill>
              </a:rPr>
              <a:t>© Harris Interactive</a:t>
            </a:r>
          </a:p>
        </p:txBody>
      </p:sp>
      <p:sp>
        <p:nvSpPr>
          <p:cNvPr id="512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  <p:sp>
        <p:nvSpPr>
          <p:cNvPr id="5128" name="Down Arrow 7"/>
          <p:cNvSpPr>
            <a:spLocks noChangeArrowheads="1"/>
          </p:cNvSpPr>
          <p:nvPr/>
        </p:nvSpPr>
        <p:spPr bwMode="auto">
          <a:xfrm rot="2692206">
            <a:off x="6292850" y="1100138"/>
            <a:ext cx="282575" cy="457200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FFFF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DFAB1-28A5-4054-8404-A5F1F4182E8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14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28600" y="1143000"/>
          <a:ext cx="8466138" cy="4330700"/>
        </p:xfrm>
        <a:graphic>
          <a:graphicData uri="http://schemas.openxmlformats.org/presentationml/2006/ole">
            <p:oleObj spid="_x0000_s6146" r:id="rId3" imgW="8461981" imgH="4328535" progId="Excel.Sheet.8">
              <p:embed/>
            </p:oleObj>
          </a:graphicData>
        </a:graphic>
      </p:graphicFrame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/>
          <a:lstStyle/>
          <a:p>
            <a:r>
              <a:rPr lang="en-US" dirty="0" smtClean="0"/>
              <a:t>Not More/Better HIT</a:t>
            </a:r>
            <a:br>
              <a:rPr lang="en-US" dirty="0" smtClean="0"/>
            </a:br>
            <a:r>
              <a:rPr lang="en-US" dirty="0" smtClean="0"/>
              <a:t>Overall Country Comparisons on the Use of HIT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4450" y="5562600"/>
            <a:ext cx="8001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* Count of 14 functions includes: electronic medical record; electronic prescribing and ordering of tests; electronic access test results, Rx alerts, clinical notes; computerized system for tracking lab tests, guidelines, alerts to provide patients with test results, preventive/follow-up care reminders; and computerized list of patients by diagnosis, medications, due for tests or preventive care.</a:t>
            </a: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44450" y="6096000"/>
            <a:ext cx="90503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/>
              <a:t>Source: 2009 Commonwealth Fund International Health Policy Survey of Primary Care Physicians.</a:t>
            </a: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304800" y="1143000"/>
            <a:ext cx="3733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/>
              <a:t>Percent reporting 9 or more out of 14 functions*</a:t>
            </a:r>
          </a:p>
        </p:txBody>
      </p:sp>
      <p:sp>
        <p:nvSpPr>
          <p:cNvPr id="6152" name="Down Arrow 7"/>
          <p:cNvSpPr>
            <a:spLocks noChangeArrowheads="1"/>
          </p:cNvSpPr>
          <p:nvPr/>
        </p:nvSpPr>
        <p:spPr bwMode="auto">
          <a:xfrm rot="2692206">
            <a:off x="6369050" y="3157538"/>
            <a:ext cx="282575" cy="457200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FFFF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901B3-DB29-4D87-BD72-9153E78F6E4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66688" y="1549400"/>
          <a:ext cx="8694737" cy="4483100"/>
        </p:xfrm>
        <a:graphic>
          <a:graphicData uri="http://schemas.openxmlformats.org/presentationml/2006/ole">
            <p:oleObj spid="_x0000_s7170" name="Chart" r:id="rId3" imgW="7334250" imgH="3781425" progId="MSGraph.Chart.8">
              <p:embed followColorScheme="full"/>
            </p:oleObj>
          </a:graphicData>
        </a:graphic>
      </p:graphicFrame>
      <p:sp>
        <p:nvSpPr>
          <p:cNvPr id="717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Not More P4P</a:t>
            </a:r>
            <a:br>
              <a:rPr lang="en-US" dirty="0" smtClean="0"/>
            </a:br>
            <a:r>
              <a:rPr lang="en-US" sz="1600" dirty="0" smtClean="0"/>
              <a:t>Primary Care Doctors’ Reports of Any Financial Incentives Targeted on Quality of Care</a:t>
            </a:r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304800" y="990600"/>
          <a:ext cx="8305800" cy="4419600"/>
        </p:xfrm>
        <a:graphic>
          <a:graphicData uri="http://schemas.openxmlformats.org/presentationml/2006/ole">
            <p:oleObj spid="_x0000_s7171" r:id="rId4" imgW="8309568" imgH="4419983" progId="Excel.Sheet.8">
              <p:embed/>
            </p:oleObj>
          </a:graphicData>
        </a:graphic>
      </p:graphicFrame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44450" y="5486400"/>
            <a:ext cx="830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* Can receive financial incentives for </a:t>
            </a:r>
            <a:r>
              <a:rPr lang="en-US" sz="1000" u="sng"/>
              <a:t>any</a:t>
            </a:r>
            <a:r>
              <a:rPr lang="en-US" sz="1000"/>
              <a:t> of six: high patient satisfaction ratings, achieve clinical care targets, managing patients with chronic disease/complex needs, enhanced preventive care (includes counseling or group visits), adding nonphysician clinicians to practice and </a:t>
            </a:r>
            <a:r>
              <a:rPr lang="en-US" sz="1000" i="1"/>
              <a:t>non</a:t>
            </a:r>
            <a:r>
              <a:rPr lang="en-US" sz="1000"/>
              <a:t>-face-to-face interactions with patients. Italy not asked non-face-to-face.</a:t>
            </a:r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44450" y="5943600"/>
            <a:ext cx="90503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/>
              <a:t>Source: 2009 Commonwealth Fund International Health Policy Survey of Primary Care Physicians.</a:t>
            </a:r>
          </a:p>
        </p:txBody>
      </p:sp>
      <p:sp>
        <p:nvSpPr>
          <p:cNvPr id="7176" name="Down Arrow 7"/>
          <p:cNvSpPr>
            <a:spLocks noChangeArrowheads="1"/>
          </p:cNvSpPr>
          <p:nvPr/>
        </p:nvSpPr>
        <p:spPr bwMode="auto">
          <a:xfrm rot="2692206">
            <a:off x="6978650" y="2700338"/>
            <a:ext cx="282575" cy="457200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FFFF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543800" cy="40386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b="1" dirty="0" smtClean="0">
                <a:latin typeface="+mj-lt"/>
                <a:cs typeface="+mn-cs"/>
              </a:rPr>
              <a:t>“The United States spent … nearly six times as much as the OECD average (on “administration and insurance”) … because of its unique multiple-payor system and the complexities of administering Medicare, Medicaid and private-insurance products”.</a:t>
            </a:r>
          </a:p>
          <a:p>
            <a:pPr>
              <a:buFont typeface="Wingdings" pitchFamily="2" charset="2"/>
              <a:buNone/>
              <a:defRPr/>
            </a:pPr>
            <a:endParaRPr lang="en-US" sz="2400" b="1" dirty="0" smtClean="0">
              <a:latin typeface="+mj-lt"/>
              <a:cs typeface="+mn-cs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2400" b="1" dirty="0" smtClean="0">
              <a:latin typeface="+mj-lt"/>
              <a:cs typeface="+mn-cs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2400" b="1" dirty="0" smtClean="0">
              <a:latin typeface="+mj-lt"/>
              <a:cs typeface="+mn-cs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2400" b="1" dirty="0" smtClean="0">
              <a:latin typeface="+mj-lt"/>
              <a:cs typeface="+mn-cs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2400" b="1" dirty="0" smtClean="0">
              <a:latin typeface="+mj-lt"/>
              <a:cs typeface="+mn-cs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2400" b="1" dirty="0" smtClean="0">
              <a:latin typeface="+mj-lt"/>
              <a:cs typeface="+mn-cs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b="1" dirty="0" smtClean="0">
              <a:latin typeface="+mj-lt"/>
              <a:cs typeface="+mn-cs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b="1" dirty="0" smtClean="0">
              <a:latin typeface="+mj-lt"/>
              <a:cs typeface="+mn-cs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400" b="1" dirty="0" smtClean="0">
                <a:latin typeface="+mj-lt"/>
                <a:cs typeface="+mn-cs"/>
              </a:rPr>
              <a:t>Source:  McKinsey, January 2007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44500" y="504825"/>
            <a:ext cx="7593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Much Higher Administrative Costs</a:t>
            </a: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69063"/>
            <a:ext cx="609600" cy="228600"/>
          </a:xfrm>
          <a:noFill/>
        </p:spPr>
        <p:txBody>
          <a:bodyPr/>
          <a:lstStyle/>
          <a:p>
            <a:fld id="{010829DB-2BBA-4E51-A45A-D378527E4858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19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There are many different criteria for comparing different</a:t>
            </a:r>
            <a:br>
              <a:rPr lang="en-US" sz="2400" dirty="0" smtClean="0"/>
            </a:br>
            <a:r>
              <a:rPr lang="en-US" sz="2400" dirty="0" smtClean="0"/>
              <a:t>health systems – many are similar, all are multi-faceted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648200"/>
          </a:xfrm>
        </p:spPr>
        <p:txBody>
          <a:bodyPr/>
          <a:lstStyle/>
          <a:p>
            <a:r>
              <a:rPr lang="en-US" dirty="0" smtClean="0"/>
              <a:t>Costs (total, cost per unit, out-of-pocket)</a:t>
            </a:r>
          </a:p>
          <a:p>
            <a:r>
              <a:rPr lang="en-US" dirty="0" smtClean="0"/>
              <a:t>Access (and barriers to care)</a:t>
            </a:r>
          </a:p>
          <a:p>
            <a:r>
              <a:rPr lang="en-US" dirty="0" smtClean="0"/>
              <a:t>Availability of resources (human, facilities, devices, etc.)</a:t>
            </a:r>
          </a:p>
          <a:p>
            <a:r>
              <a:rPr lang="en-US" dirty="0" smtClean="0"/>
              <a:t>Quality (how do you define?)</a:t>
            </a:r>
          </a:p>
          <a:p>
            <a:r>
              <a:rPr lang="en-US" dirty="0" smtClean="0"/>
              <a:t>Value (how do you define?)</a:t>
            </a:r>
          </a:p>
          <a:p>
            <a:r>
              <a:rPr lang="en-US" dirty="0" smtClean="0"/>
              <a:t>Outcomes</a:t>
            </a:r>
          </a:p>
          <a:p>
            <a:r>
              <a:rPr lang="en-US" dirty="0" smtClean="0"/>
              <a:t>Vital/Population statistics</a:t>
            </a:r>
          </a:p>
          <a:p>
            <a:r>
              <a:rPr lang="en-US" dirty="0" smtClean="0"/>
              <a:t>Efficiency/Cost-effectiveness</a:t>
            </a:r>
          </a:p>
          <a:p>
            <a:r>
              <a:rPr lang="en-US" dirty="0" smtClean="0"/>
              <a:t>Preventative care, immunization, diagnostic screening rates</a:t>
            </a:r>
          </a:p>
          <a:p>
            <a:r>
              <a:rPr lang="en-US" dirty="0" smtClean="0"/>
              <a:t>R&amp;D, quantity and quality</a:t>
            </a:r>
          </a:p>
          <a:p>
            <a:r>
              <a:rPr lang="en-US" dirty="0" smtClean="0"/>
              <a:t>Rate of change (improvement)</a:t>
            </a:r>
          </a:p>
          <a:p>
            <a:r>
              <a:rPr lang="en-US" dirty="0" smtClean="0"/>
              <a:t>Hassle factors, administrative costs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Harris Interactive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0B0C-19F5-1541-B0D6-F5C78F991D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762000"/>
          </a:xfrm>
        </p:spPr>
        <p:txBody>
          <a:bodyPr anchor="ctr"/>
          <a:lstStyle/>
          <a:p>
            <a:r>
              <a:rPr lang="en-US" smtClean="0"/>
              <a:t>Not Better Outcomes (1)</a:t>
            </a:r>
            <a:br>
              <a:rPr lang="en-US" smtClean="0"/>
            </a:br>
            <a:r>
              <a:rPr lang="en-US" smtClean="0"/>
              <a:t>Kidney Transplant 5-year Relative Survival Rate</a:t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400" y="1846263"/>
          <a:ext cx="8647113" cy="4478337"/>
        </p:xfrm>
        <a:graphic>
          <a:graphicData uri="http://schemas.openxmlformats.org/presentationml/2006/ole">
            <p:oleObj spid="_x0000_s8194" r:id="rId4" imgW="8644877" imgH="4480948" progId="Excel.Sheet.8">
              <p:embed/>
            </p:oleObj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905000" y="6043613"/>
            <a:ext cx="464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</a:rPr>
              <a:t>   Source: P.S. Hussey, et al, </a:t>
            </a:r>
            <a:r>
              <a:rPr lang="en-US" sz="1400" b="1" i="1">
                <a:solidFill>
                  <a:srgbClr val="000000"/>
                </a:solidFill>
                <a:latin typeface="Tahoma" pitchFamily="34" charset="0"/>
              </a:rPr>
              <a:t>Health Affairs, </a:t>
            </a:r>
            <a:r>
              <a:rPr lang="en-US" sz="1400" b="1">
                <a:solidFill>
                  <a:srgbClr val="000000"/>
                </a:solidFill>
                <a:latin typeface="Tahoma" pitchFamily="34" charset="0"/>
              </a:rPr>
              <a:t>2004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81200" y="1203325"/>
            <a:ext cx="533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Tahoma" pitchFamily="34" charset="0"/>
              </a:rPr>
              <a:t>Standardized Performance on Quality Indicator 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Tahoma" pitchFamily="34" charset="0"/>
              </a:rPr>
              <a:t>100=Worst Result; Higher Score=Better Results</a:t>
            </a:r>
          </a:p>
        </p:txBody>
      </p:sp>
      <p:sp>
        <p:nvSpPr>
          <p:cNvPr id="819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69063"/>
            <a:ext cx="685800" cy="236537"/>
          </a:xfrm>
          <a:noFill/>
        </p:spPr>
        <p:txBody>
          <a:bodyPr/>
          <a:lstStyle/>
          <a:p>
            <a:pPr algn="ctr"/>
            <a:fld id="{ECC3BBA3-2EB3-4B93-BDA5-DD14CC2579A0}" type="slidenum">
              <a:rPr lang="en-US" altLang="en-US" smtClean="0">
                <a:latin typeface="Arial" pitchFamily="34" charset="0"/>
                <a:ea typeface="ヒラギノ角ゴ Pro W3"/>
                <a:cs typeface="ヒラギノ角ゴ Pro W3"/>
              </a:rPr>
              <a:pPr algn="ctr"/>
              <a:t>20</a:t>
            </a:fld>
            <a:endParaRPr lang="en-US" alt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199" name="Footer Placeholder 3"/>
          <p:cNvSpPr txBox="1">
            <a:spLocks/>
          </p:cNvSpPr>
          <p:nvPr/>
        </p:nvSpPr>
        <p:spPr bwMode="auto">
          <a:xfrm>
            <a:off x="76200" y="6483350"/>
            <a:ext cx="1371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>
                <a:solidFill>
                  <a:schemeClr val="bg1"/>
                </a:solidFill>
              </a:rPr>
              <a:t>© Harris Interactive</a:t>
            </a:r>
          </a:p>
        </p:txBody>
      </p:sp>
      <p:sp>
        <p:nvSpPr>
          <p:cNvPr id="820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  <p:sp>
        <p:nvSpPr>
          <p:cNvPr id="8201" name="Down Arrow 7"/>
          <p:cNvSpPr>
            <a:spLocks noChangeArrowheads="1"/>
          </p:cNvSpPr>
          <p:nvPr/>
        </p:nvSpPr>
        <p:spPr bwMode="auto">
          <a:xfrm rot="2692206">
            <a:off x="1873250" y="2014538"/>
            <a:ext cx="282575" cy="457200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FFFF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 anchor="ctr"/>
          <a:lstStyle/>
          <a:p>
            <a:r>
              <a:rPr lang="en-US" smtClean="0"/>
              <a:t>Not Better Outcomes (2)</a:t>
            </a:r>
            <a:br>
              <a:rPr lang="en-US" smtClean="0"/>
            </a:br>
            <a:r>
              <a:rPr lang="en-US" smtClean="0"/>
              <a:t>Asthma Mortality Rate, Ages 5-39</a:t>
            </a:r>
            <a:br>
              <a:rPr lang="en-US" smtClean="0"/>
            </a:br>
            <a:r>
              <a:rPr lang="en-US" smtClean="0"/>
              <a:t>(Note: Years vary from 2000-2004)</a:t>
            </a: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81000" y="1752600"/>
          <a:ext cx="8570913" cy="4267200"/>
        </p:xfrm>
        <a:graphic>
          <a:graphicData uri="http://schemas.openxmlformats.org/presentationml/2006/ole">
            <p:oleObj spid="_x0000_s9218" r:id="rId3" imgW="8913124" imgH="4432176" progId="Excel.Sheet.8">
              <p:embed/>
            </p:oleObj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581400" y="60325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</a:rPr>
              <a:t>Source: OECD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" y="1447800"/>
            <a:ext cx="2647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</a:rPr>
              <a:t>Per 100,000 people</a:t>
            </a:r>
          </a:p>
        </p:txBody>
      </p:sp>
      <p:sp>
        <p:nvSpPr>
          <p:cNvPr id="92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469063"/>
            <a:ext cx="609600" cy="236537"/>
          </a:xfrm>
          <a:noFill/>
        </p:spPr>
        <p:txBody>
          <a:bodyPr/>
          <a:lstStyle/>
          <a:p>
            <a:pPr algn="ctr"/>
            <a:fld id="{4DAF3B5E-2F12-4224-8B65-1F467C9FB2CF}" type="slidenum">
              <a:rPr lang="en-US" altLang="en-US" smtClean="0">
                <a:latin typeface="Arial" pitchFamily="34" charset="0"/>
                <a:ea typeface="ヒラギノ角ゴ Pro W3"/>
                <a:cs typeface="ヒラギノ角ゴ Pro W3"/>
              </a:rPr>
              <a:pPr algn="ctr"/>
              <a:t>21</a:t>
            </a:fld>
            <a:endParaRPr lang="en-US" alt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9223" name="Footer Placeholder 3"/>
          <p:cNvSpPr txBox="1">
            <a:spLocks/>
          </p:cNvSpPr>
          <p:nvPr/>
        </p:nvSpPr>
        <p:spPr bwMode="auto">
          <a:xfrm>
            <a:off x="76200" y="6483350"/>
            <a:ext cx="1371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>
                <a:solidFill>
                  <a:schemeClr val="bg1"/>
                </a:solidFill>
              </a:rPr>
              <a:t>© Harris Interactive</a:t>
            </a:r>
          </a:p>
        </p:txBody>
      </p:sp>
      <p:sp>
        <p:nvSpPr>
          <p:cNvPr id="922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 anchor="ctr"/>
          <a:lstStyle/>
          <a:p>
            <a:r>
              <a:rPr lang="en-US" smtClean="0"/>
              <a:t>Not Better Outcomes (3)</a:t>
            </a:r>
            <a:br>
              <a:rPr lang="en-US" smtClean="0"/>
            </a:br>
            <a:r>
              <a:rPr lang="en-US" smtClean="0"/>
              <a:t>Deaths Due to Surgical or Medical Mishaps per 100,000 Population in 2004`</a:t>
            </a:r>
          </a:p>
        </p:txBody>
      </p:sp>
      <p:graphicFrame>
        <p:nvGraphicFramePr>
          <p:cNvPr id="1024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5800" y="1676400"/>
          <a:ext cx="8312150" cy="4138613"/>
        </p:xfrm>
        <a:graphic>
          <a:graphicData uri="http://schemas.openxmlformats.org/presentationml/2006/ole">
            <p:oleObj spid="_x0000_s10242" r:id="rId3" imgW="8913124" imgH="4438273" progId="Excel.Sheet.8">
              <p:embed/>
            </p:oleObj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0325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</a:rPr>
              <a:t>         Source: OECD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457200" cy="388938"/>
          </a:xfrm>
          <a:noFill/>
        </p:spPr>
        <p:txBody>
          <a:bodyPr/>
          <a:lstStyle/>
          <a:p>
            <a:pPr algn="ctr"/>
            <a:fld id="{724CB752-8450-4E51-98FC-F52146B7D50B}" type="slidenum">
              <a:rPr lang="en-US" altLang="en-US" smtClean="0">
                <a:latin typeface="Arial" pitchFamily="34" charset="0"/>
                <a:ea typeface="ヒラギノ角ゴ Pro W3"/>
                <a:cs typeface="ヒラギノ角ゴ Pro W3"/>
              </a:rPr>
              <a:pPr algn="ctr"/>
              <a:t>22</a:t>
            </a:fld>
            <a:endParaRPr lang="en-US" alt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0246" name="Footer Placeholder 3"/>
          <p:cNvSpPr txBox="1">
            <a:spLocks/>
          </p:cNvSpPr>
          <p:nvPr/>
        </p:nvSpPr>
        <p:spPr bwMode="auto">
          <a:xfrm>
            <a:off x="76200" y="6483350"/>
            <a:ext cx="1371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>
                <a:solidFill>
                  <a:schemeClr val="bg1"/>
                </a:solidFill>
              </a:rPr>
              <a:t>© Harris Interactive</a:t>
            </a:r>
          </a:p>
        </p:txBody>
      </p:sp>
      <p:sp>
        <p:nvSpPr>
          <p:cNvPr id="1024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  <p:sp>
        <p:nvSpPr>
          <p:cNvPr id="10248" name="Down Arrow 7"/>
          <p:cNvSpPr>
            <a:spLocks noChangeArrowheads="1"/>
          </p:cNvSpPr>
          <p:nvPr/>
        </p:nvSpPr>
        <p:spPr bwMode="auto">
          <a:xfrm rot="2692206">
            <a:off x="2025650" y="1557338"/>
            <a:ext cx="282575" cy="457200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FFFF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4A5613-B909-45D4-AECC-39DBD538FDC9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23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904875"/>
            <a:ext cx="82677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en-US" b="1" kern="0" dirty="0">
                <a:solidFill>
                  <a:schemeClr val="accent1"/>
                </a:solidFill>
                <a:latin typeface="+mj-lt"/>
                <a:ea typeface="+mj-ea"/>
              </a:rPr>
              <a:t>Number of U.S. Deaths in Childbirth</a:t>
            </a:r>
          </a:p>
          <a:p>
            <a:pPr eaLnBrk="0" hangingPunct="0">
              <a:defRPr/>
            </a:pPr>
            <a:r>
              <a:rPr lang="en-US" b="1" kern="0" dirty="0">
                <a:solidFill>
                  <a:schemeClr val="accent1"/>
                </a:solidFill>
                <a:latin typeface="+mj-lt"/>
                <a:ea typeface="+mj-ea"/>
              </a:rPr>
              <a:t>“A National Disgrace”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Bad News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idx="1"/>
          </p:nvPr>
        </p:nvSpPr>
        <p:spPr>
          <a:xfrm>
            <a:off x="914400" y="1600200"/>
            <a:ext cx="7391400" cy="4267200"/>
          </a:xfrm>
        </p:spPr>
        <p:txBody>
          <a:bodyPr/>
          <a:lstStyle/>
          <a:p>
            <a:r>
              <a:rPr lang="en-US" sz="2400" smtClean="0"/>
              <a:t>100,000 (approx) die in U.S. hospitals each year by infections picked up in hospitals.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/>
              <a:t>“46,000 to 100,000” people die each year in hospitals from medical errors.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/>
              <a:t>Blood clots following surgery or illness “may kill 200,000 people a year” – the leading cause of preventable deaths.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0FA8E2-619B-4112-A956-45725A426D15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24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 . .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648200"/>
          </a:xfrm>
        </p:spPr>
        <p:txBody>
          <a:bodyPr/>
          <a:lstStyle/>
          <a:p>
            <a:pPr marL="457200" indent="-457200"/>
            <a:r>
              <a:rPr lang="en-US" sz="2200" smtClean="0"/>
              <a:t>We are the only affluent country where large numbers of people are uninsured (and many more underinsured).</a:t>
            </a:r>
            <a:br>
              <a:rPr lang="en-US" sz="2200" smtClean="0"/>
            </a:br>
            <a:endParaRPr lang="en-US" sz="2200" smtClean="0"/>
          </a:p>
          <a:p>
            <a:pPr marL="457200" indent="-457200"/>
            <a:r>
              <a:rPr lang="en-US" sz="2200" smtClean="0"/>
              <a:t>We have much higher out-of-pocket costs for insured patients, with many more people not getting both needed and possibly unneeded care, because of the cost.</a:t>
            </a:r>
            <a:br>
              <a:rPr lang="en-US" sz="2200" smtClean="0"/>
            </a:br>
            <a:endParaRPr lang="en-US" sz="2200" smtClean="0"/>
          </a:p>
          <a:p>
            <a:pPr marL="457200" indent="-457200"/>
            <a:r>
              <a:rPr lang="en-US" sz="2200" smtClean="0"/>
              <a:t>We pay much higher “perverse incentives” to doctors to provide and prescribe unnecessary care.</a:t>
            </a:r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8810D0-64EA-476F-9BC4-E845637DDD9F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25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609600"/>
          </a:xfrm>
        </p:spPr>
        <p:txBody>
          <a:bodyPr/>
          <a:lstStyle/>
          <a:p>
            <a:r>
              <a:rPr lang="en-US" dirty="0" smtClean="0"/>
              <a:t>However (!) - Americans Have Relatively Short Waiting Time For Elective/Non-Emergency Surgery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01663" y="1295400"/>
            <a:ext cx="7780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/>
              <a:t>Percentage of adults who needed non-emergency surgery who hade to wait more than one month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771775" y="5967413"/>
            <a:ext cx="5405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 dirty="0"/>
              <a:t>Source:  Harris Interactive / The Commonwealth Fund, </a:t>
            </a:r>
            <a:r>
              <a:rPr lang="en-US" sz="1200" b="1" dirty="0" smtClean="0"/>
              <a:t>2010</a:t>
            </a:r>
            <a:endParaRPr lang="en-US" sz="1200" b="1" dirty="0"/>
          </a:p>
        </p:txBody>
      </p:sp>
      <p:sp>
        <p:nvSpPr>
          <p:cNvPr id="1127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457200" cy="388938"/>
          </a:xfrm>
          <a:noFill/>
        </p:spPr>
        <p:txBody>
          <a:bodyPr/>
          <a:lstStyle/>
          <a:p>
            <a:pPr algn="ctr"/>
            <a:fld id="{20A577FC-84B6-4350-B582-9D52065DB54F}" type="slidenum">
              <a:rPr lang="en-US" altLang="en-US" smtClean="0">
                <a:latin typeface="Arial" pitchFamily="34" charset="0"/>
                <a:ea typeface="ヒラギノ角ゴ Pro W3"/>
                <a:cs typeface="ヒラギノ角ゴ Pro W3"/>
              </a:rPr>
              <a:pPr algn="ctr"/>
              <a:t>26</a:t>
            </a:fld>
            <a:endParaRPr lang="en-US" alt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1271" name="Footer Placeholder 3"/>
          <p:cNvSpPr txBox="1">
            <a:spLocks/>
          </p:cNvSpPr>
          <p:nvPr/>
        </p:nvSpPr>
        <p:spPr bwMode="auto">
          <a:xfrm>
            <a:off x="76200" y="6483350"/>
            <a:ext cx="1371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>
                <a:solidFill>
                  <a:schemeClr val="bg1"/>
                </a:solidFill>
              </a:rPr>
              <a:t>© Harris Interactive</a:t>
            </a:r>
          </a:p>
        </p:txBody>
      </p:sp>
      <p:sp>
        <p:nvSpPr>
          <p:cNvPr id="11272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371600" y="1752600"/>
          <a:ext cx="6324600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685800"/>
          </a:xfrm>
        </p:spPr>
        <p:txBody>
          <a:bodyPr/>
          <a:lstStyle/>
          <a:p>
            <a:r>
              <a:rPr lang="en-US" dirty="0" smtClean="0"/>
              <a:t>US System More Unpopular than Systems in Most Other Rich Countries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01663" y="1295400"/>
            <a:ext cx="77803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/>
              <a:t>Percentage of adults who </a:t>
            </a:r>
            <a:r>
              <a:rPr lang="en-US" sz="1400" b="1" dirty="0" smtClean="0"/>
              <a:t>say system works pretty well</a:t>
            </a:r>
            <a:endParaRPr lang="en-US" sz="1400" b="1" dirty="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771775" y="5967413"/>
            <a:ext cx="5405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 dirty="0"/>
              <a:t>Source:  Harris Interactive / The Commonwealth Fund, </a:t>
            </a:r>
            <a:r>
              <a:rPr lang="en-US" sz="1200" b="1" dirty="0" smtClean="0"/>
              <a:t>2010</a:t>
            </a:r>
            <a:endParaRPr lang="en-US" sz="1200" b="1" dirty="0"/>
          </a:p>
        </p:txBody>
      </p:sp>
      <p:sp>
        <p:nvSpPr>
          <p:cNvPr id="1127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457200" cy="388938"/>
          </a:xfrm>
          <a:noFill/>
        </p:spPr>
        <p:txBody>
          <a:bodyPr/>
          <a:lstStyle/>
          <a:p>
            <a:pPr algn="ctr"/>
            <a:fld id="{20A577FC-84B6-4350-B582-9D52065DB54F}" type="slidenum">
              <a:rPr lang="en-US" altLang="en-US" smtClean="0">
                <a:latin typeface="Arial" pitchFamily="34" charset="0"/>
                <a:ea typeface="ヒラギノ角ゴ Pro W3"/>
                <a:cs typeface="ヒラギノ角ゴ Pro W3"/>
              </a:rPr>
              <a:pPr algn="ctr"/>
              <a:t>27</a:t>
            </a:fld>
            <a:endParaRPr lang="en-US" alt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1271" name="Footer Placeholder 3"/>
          <p:cNvSpPr txBox="1">
            <a:spLocks/>
          </p:cNvSpPr>
          <p:nvPr/>
        </p:nvSpPr>
        <p:spPr bwMode="auto">
          <a:xfrm>
            <a:off x="76200" y="6483350"/>
            <a:ext cx="1371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>
                <a:solidFill>
                  <a:schemeClr val="bg1"/>
                </a:solidFill>
              </a:rPr>
              <a:t>© Harris Interactive</a:t>
            </a:r>
          </a:p>
        </p:txBody>
      </p:sp>
      <p:sp>
        <p:nvSpPr>
          <p:cNvPr id="11272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1371600" y="1752600"/>
          <a:ext cx="6324600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Opponents of Reform Often Cite Horror Stories in     Other Countries and Yet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idx="1"/>
          </p:nvPr>
        </p:nvSpPr>
        <p:spPr>
          <a:xfrm>
            <a:off x="914400" y="1600200"/>
            <a:ext cx="7391400" cy="2819400"/>
          </a:xfrm>
        </p:spPr>
        <p:txBody>
          <a:bodyPr/>
          <a:lstStyle/>
          <a:p>
            <a:r>
              <a:rPr lang="en-US" sz="2400" smtClean="0"/>
              <a:t>Almost all Canadian adults believe Canadian health care system is “superior” to U.S. System*.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/>
              <a:t>70% of French adults and 51% of British adults believe their systems are “the envy of the world.”**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Tx/>
              <a:buNone/>
            </a:pPr>
            <a:endParaRPr lang="en-US" sz="1200" smtClean="0"/>
          </a:p>
          <a:p>
            <a:pPr>
              <a:buFontTx/>
              <a:buNone/>
            </a:pPr>
            <a:endParaRPr lang="en-US" sz="1200" smtClean="0"/>
          </a:p>
        </p:txBody>
      </p:sp>
      <p:sp>
        <p:nvSpPr>
          <p:cNvPr id="3584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4B3439-1D63-454D-869D-510D7AB7FF4F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28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762000" y="5715000"/>
            <a:ext cx="3733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/>
              <a:t>Source:</a:t>
            </a:r>
          </a:p>
          <a:p>
            <a:pPr eaLnBrk="0" hangingPunct="0"/>
            <a:r>
              <a:rPr lang="en-US" sz="1100"/>
              <a:t>*  Harris/Decima Poll June 2009.</a:t>
            </a:r>
          </a:p>
          <a:p>
            <a:pPr eaLnBrk="0" hangingPunct="0"/>
            <a:r>
              <a:rPr lang="en-US" sz="1100"/>
              <a:t>**Harris/Financial Times Poll June 2008.</a:t>
            </a:r>
          </a:p>
          <a:p>
            <a:pPr eaLnBrk="0" hangingPunct="0"/>
            <a:endParaRPr lang="en-US" sz="1100"/>
          </a:p>
        </p:txBody>
      </p:sp>
      <p:sp>
        <p:nvSpPr>
          <p:cNvPr id="358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Canadians Think?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467600" cy="4419600"/>
          </a:xfrm>
        </p:spPr>
        <p:txBody>
          <a:bodyPr/>
          <a:lstStyle/>
          <a:p>
            <a:r>
              <a:rPr lang="en-US" sz="2400" dirty="0" smtClean="0"/>
              <a:t>By 10-to-1 they believe Canadian system better than U.S. system </a:t>
            </a:r>
            <a:r>
              <a:rPr lang="en-US" sz="2200" dirty="0" smtClean="0"/>
              <a:t>(Harris Poll, 2010)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They voted Tommy Douglas (the father of the Canadian system) “the greatest Canadian ever” (far ahead of Wayne Gretzky and Bobby Orr)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B4845C-5685-4E8C-8830-1C694464A47A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29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Sources of Comparative Data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US" u="sng" dirty="0" smtClean="0"/>
              <a:t>Cost</a:t>
            </a:r>
            <a:r>
              <a:rPr lang="en-US" dirty="0" smtClean="0"/>
              <a:t>: OECD and many others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u="sng" dirty="0" smtClean="0"/>
              <a:t>Vital Statistics</a:t>
            </a:r>
            <a:r>
              <a:rPr lang="en-US" dirty="0" smtClean="0"/>
              <a:t>: OECD/CDC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u="sng" dirty="0" smtClean="0"/>
              <a:t>Outcomes</a:t>
            </a:r>
            <a:r>
              <a:rPr lang="en-US" dirty="0" smtClean="0"/>
              <a:t>: OECD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u="sng" dirty="0" smtClean="0"/>
              <a:t>Access</a:t>
            </a:r>
            <a:r>
              <a:rPr lang="en-US" dirty="0" smtClean="0"/>
              <a:t>: Commonwealth Fund/Harris Interactive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u="sng" dirty="0" smtClean="0"/>
              <a:t>Quality</a:t>
            </a:r>
            <a:r>
              <a:rPr lang="en-US" dirty="0" smtClean="0"/>
              <a:t>: OECD; Commonwealth Fund/Harris Interactive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u="sng" dirty="0" smtClean="0"/>
              <a:t>Security</a:t>
            </a:r>
            <a:r>
              <a:rPr lang="en-US" dirty="0" smtClean="0"/>
              <a:t>: Commonwealth Fund/Harris Interactive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u="sng" dirty="0" smtClean="0"/>
              <a:t>Resources/Services Available</a:t>
            </a:r>
            <a:r>
              <a:rPr lang="en-US" dirty="0" smtClean="0"/>
              <a:t>: OECD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F7C50B-EFD9-4945-8787-5FB2ACBFB1D5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3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534400" cy="381000"/>
          </a:xfrm>
        </p:spPr>
        <p:txBody>
          <a:bodyPr/>
          <a:lstStyle/>
          <a:p>
            <a:r>
              <a:rPr lang="en-US" dirty="0" smtClean="0"/>
              <a:t>The Media/Lobbyist Myths on Canadian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467600" cy="4876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200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endParaRPr lang="en-US" sz="2200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en-US" sz="2200" dirty="0" smtClean="0">
                <a:cs typeface="+mn-cs"/>
              </a:rPr>
              <a:t>Read Ian Morrison’s column based on experience of U.S. surgeon working in Canada and U.S. (“Dr. T and the Canadian Medicine Show”)</a:t>
            </a:r>
            <a:br>
              <a:rPr lang="en-US" sz="2200" dirty="0" smtClean="0">
                <a:cs typeface="+mn-cs"/>
              </a:rPr>
            </a:br>
            <a:endParaRPr lang="en-US" sz="2200" dirty="0" smtClean="0">
              <a:cs typeface="+mn-cs"/>
            </a:endParaRPr>
          </a:p>
          <a:p>
            <a:pPr>
              <a:defRPr/>
            </a:pPr>
            <a:r>
              <a:rPr lang="en-US" sz="2200" dirty="0" smtClean="0">
                <a:cs typeface="+mn-cs"/>
              </a:rPr>
              <a:t>Quality of nursing</a:t>
            </a:r>
          </a:p>
          <a:p>
            <a:pPr>
              <a:defRPr/>
            </a:pPr>
            <a:r>
              <a:rPr lang="en-US" sz="2200" dirty="0" smtClean="0">
                <a:cs typeface="+mn-cs"/>
              </a:rPr>
              <a:t>Quality of teamwork</a:t>
            </a:r>
          </a:p>
          <a:p>
            <a:pPr>
              <a:defRPr/>
            </a:pPr>
            <a:r>
              <a:rPr lang="en-US" sz="2200" dirty="0" smtClean="0">
                <a:cs typeface="+mn-cs"/>
              </a:rPr>
              <a:t>The “referral pyramid” vs. “we need the revenue”</a:t>
            </a:r>
          </a:p>
          <a:p>
            <a:pPr>
              <a:defRPr/>
            </a:pPr>
            <a:r>
              <a:rPr lang="en-US" sz="2200" dirty="0" smtClean="0">
                <a:cs typeface="+mn-cs"/>
              </a:rPr>
              <a:t>Administrative waste and CPT coding</a:t>
            </a:r>
          </a:p>
          <a:p>
            <a:pPr>
              <a:defRPr/>
            </a:pPr>
            <a:r>
              <a:rPr lang="en-US" sz="2200" dirty="0" smtClean="0">
                <a:cs typeface="+mn-cs"/>
              </a:rPr>
              <a:t>“Economic triaging”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364EEA-07D3-418B-B56C-FF859EAF659F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30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609600" y="5486400"/>
            <a:ext cx="533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Source: Morrison, April 1, 2010, HHN Magazine Online.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8534400" cy="533400"/>
          </a:xfrm>
        </p:spPr>
        <p:txBody>
          <a:bodyPr/>
          <a:lstStyle/>
          <a:p>
            <a:r>
              <a:rPr lang="en-US" dirty="0" smtClean="0"/>
              <a:t>What The Data Tell Us About The US Health Care System Compared to Most Other Western Democracies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817688"/>
            <a:ext cx="7786688" cy="44259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b="1" dirty="0" smtClean="0"/>
              <a:t>It is</a:t>
            </a:r>
          </a:p>
          <a:p>
            <a:pPr lvl="1" indent="-519113">
              <a:buFont typeface="Times" pitchFamily="18" charset="0"/>
              <a:buNone/>
            </a:pPr>
            <a:r>
              <a:rPr lang="en-US" sz="2400" b="1" dirty="0" smtClean="0"/>
              <a:t>	</a:t>
            </a:r>
            <a:r>
              <a:rPr lang="en-US" sz="2400" b="1" dirty="0" smtClean="0">
                <a:cs typeface="Arial" pitchFamily="34" charset="0"/>
              </a:rPr>
              <a:t>• </a:t>
            </a:r>
            <a:r>
              <a:rPr lang="en-US" sz="2400" b="1" dirty="0" smtClean="0"/>
              <a:t>By far the most expensive</a:t>
            </a:r>
          </a:p>
          <a:p>
            <a:pPr lvl="1" indent="-519113">
              <a:buFont typeface="Times" pitchFamily="18" charset="0"/>
              <a:buNone/>
            </a:pPr>
            <a:r>
              <a:rPr lang="en-US" sz="2400" b="1" dirty="0" smtClean="0"/>
              <a:t>	</a:t>
            </a:r>
            <a:r>
              <a:rPr lang="en-US" sz="2400" b="1" dirty="0" smtClean="0">
                <a:cs typeface="Arial" pitchFamily="34" charset="0"/>
              </a:rPr>
              <a:t>• </a:t>
            </a:r>
            <a:r>
              <a:rPr lang="en-US" sz="2400" b="1" dirty="0" smtClean="0"/>
              <a:t>The most inequitable</a:t>
            </a:r>
          </a:p>
          <a:p>
            <a:pPr lvl="1" indent="-519113">
              <a:buFont typeface="Times" pitchFamily="18" charset="0"/>
              <a:buNone/>
            </a:pPr>
            <a:r>
              <a:rPr lang="en-US" sz="2400" b="1" dirty="0" smtClean="0"/>
              <a:t>	</a:t>
            </a:r>
            <a:r>
              <a:rPr lang="en-US" sz="2400" b="1" dirty="0" smtClean="0">
                <a:cs typeface="Arial" pitchFamily="34" charset="0"/>
              </a:rPr>
              <a:t>• </a:t>
            </a:r>
            <a:r>
              <a:rPr lang="en-US" sz="2400" b="1" dirty="0" smtClean="0"/>
              <a:t>The least efficient</a:t>
            </a:r>
          </a:p>
          <a:p>
            <a:pPr lvl="1" indent="-519113">
              <a:buFont typeface="Times" pitchFamily="18" charset="0"/>
              <a:buNone/>
            </a:pPr>
            <a:r>
              <a:rPr lang="en-US" sz="2400" b="1" dirty="0" smtClean="0">
                <a:cs typeface="Arial" pitchFamily="34" charset="0"/>
              </a:rPr>
              <a:t>	• </a:t>
            </a:r>
            <a:r>
              <a:rPr lang="en-US" sz="2400" b="1" dirty="0" smtClean="0"/>
              <a:t>One of the most unpopular</a:t>
            </a:r>
          </a:p>
          <a:p>
            <a:pPr lvl="1" indent="-519113">
              <a:buFont typeface="Times" pitchFamily="18" charset="0"/>
              <a:buNone/>
            </a:pPr>
            <a:endParaRPr lang="en-US" sz="2400" b="1" dirty="0" smtClean="0"/>
          </a:p>
          <a:p>
            <a:pPr lvl="1" indent="-519113">
              <a:buFont typeface="Times" pitchFamily="18" charset="0"/>
              <a:buNone/>
            </a:pPr>
            <a:endParaRPr lang="en-US" sz="2400" b="1" dirty="0" smtClean="0"/>
          </a:p>
        </p:txBody>
      </p:sp>
      <p:sp>
        <p:nvSpPr>
          <p:cNvPr id="3789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  <p:sp>
        <p:nvSpPr>
          <p:cNvPr id="378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B7248D-0746-4A98-9116-1C9EE937F3B8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31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Some possible “Best Places”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Harris Interactive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0B0C-19F5-1541-B0D6-F5C78F991D2B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00200" y="1676400"/>
          <a:ext cx="6324600" cy="341987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163028"/>
                <a:gridCol w="2161572"/>
              </a:tblGrid>
              <a:tr h="3794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Hernia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/>
                        <a:t>Shouldice</a:t>
                      </a:r>
                      <a:r>
                        <a:rPr lang="en-US" sz="1600" u="none" strike="noStrike" dirty="0" smtClean="0"/>
                        <a:t> (Canada)?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End</a:t>
                      </a:r>
                      <a:r>
                        <a:rPr lang="en-US" sz="1600" u="none" strike="noStrike" baseline="0" dirty="0" smtClean="0"/>
                        <a:t> of Life / Palliative Care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UK?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Micro Surgery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Taiwan?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Prenatal / Well baby</a:t>
                      </a:r>
                      <a:r>
                        <a:rPr lang="en-US" sz="1600" u="none" strike="noStrike" baseline="0" dirty="0" smtClean="0"/>
                        <a:t> / Maternal Care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France?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Cardiac Care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Cleveland Clinic</a:t>
                      </a:r>
                      <a:r>
                        <a:rPr lang="en-US" sz="1600" u="none" strike="noStrike" baseline="0" dirty="0" smtClean="0"/>
                        <a:t> (USA)?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Long-term Care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Scandinavia?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Kidney</a:t>
                      </a:r>
                      <a:r>
                        <a:rPr lang="en-US" sz="1600" u="none" strike="noStrike" baseline="0" dirty="0" smtClean="0"/>
                        <a:t> Transplant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Canada?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Asthma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Canada?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Lowest Death</a:t>
                      </a:r>
                      <a:r>
                        <a:rPr lang="en-US" sz="1600" u="none" strike="noStrike" baseline="0" dirty="0" smtClean="0"/>
                        <a:t> Rates from Medical Mishaps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Netherlands?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Lowest</a:t>
                      </a:r>
                      <a:r>
                        <a:rPr lang="en-US" sz="1600" u="none" strike="noStrike" baseline="0" dirty="0" smtClean="0"/>
                        <a:t> Death Rates “Amenable to Medical Care”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France?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Best Medical Research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USA?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Best  Registries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Sweden?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Where US Does Badly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cost and out-of-pocket costs</a:t>
            </a:r>
          </a:p>
          <a:p>
            <a:r>
              <a:rPr lang="en-US" dirty="0" smtClean="0"/>
              <a:t>Vital statistics – Life expectancy, infant mortality, maternal mortality, deaths preventable by medical care</a:t>
            </a:r>
          </a:p>
          <a:p>
            <a:r>
              <a:rPr lang="en-US" dirty="0" smtClean="0"/>
              <a:t>Access to care and barriers to care</a:t>
            </a:r>
          </a:p>
          <a:p>
            <a:r>
              <a:rPr lang="en-US" dirty="0" smtClean="0"/>
              <a:t>Coordination of care</a:t>
            </a:r>
          </a:p>
          <a:p>
            <a:r>
              <a:rPr lang="en-US" dirty="0" smtClean="0"/>
              <a:t>Health Information Technology</a:t>
            </a:r>
          </a:p>
          <a:p>
            <a:r>
              <a:rPr lang="en-US" dirty="0" smtClean="0"/>
              <a:t>Pay-for-Performance </a:t>
            </a:r>
          </a:p>
          <a:p>
            <a:r>
              <a:rPr lang="en-US" dirty="0" smtClean="0"/>
              <a:t>Fewer doctors and hospital beds</a:t>
            </a:r>
          </a:p>
          <a:p>
            <a:r>
              <a:rPr lang="en-US" dirty="0" smtClean="0"/>
              <a:t>Higher administrative costs</a:t>
            </a:r>
          </a:p>
          <a:p>
            <a:r>
              <a:rPr lang="en-US" dirty="0" smtClean="0"/>
              <a:t>Greater hassle factor</a:t>
            </a:r>
          </a:p>
          <a:p>
            <a:r>
              <a:rPr lang="en-US" dirty="0" smtClean="0"/>
              <a:t>Worse outcomes for kidney transplants, asthma</a:t>
            </a:r>
          </a:p>
          <a:p>
            <a:r>
              <a:rPr lang="en-US" dirty="0" smtClean="0"/>
              <a:t>More deaths due to medical mishaps</a:t>
            </a:r>
          </a:p>
          <a:p>
            <a:r>
              <a:rPr lang="en-US" dirty="0" smtClean="0"/>
              <a:t>24/7 access to primary care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Harris Interactive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0B0C-19F5-1541-B0D6-F5C78F991D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Where US Does Well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Faster access to Specialists</a:t>
            </a:r>
          </a:p>
          <a:p>
            <a:r>
              <a:rPr lang="en-US" dirty="0" smtClean="0"/>
              <a:t>Faster access to elective surgery</a:t>
            </a:r>
          </a:p>
          <a:p>
            <a:r>
              <a:rPr lang="en-US" dirty="0" smtClean="0"/>
              <a:t>More MRIs and CT Scanners</a:t>
            </a:r>
          </a:p>
          <a:p>
            <a:r>
              <a:rPr lang="en-US" dirty="0" smtClean="0"/>
              <a:t>More angioplasty, CABG and C-Sections (but is that good or bad)</a:t>
            </a:r>
          </a:p>
          <a:p>
            <a:r>
              <a:rPr lang="en-US" dirty="0" smtClean="0"/>
              <a:t>Better Outcomes for cancer patients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Harris Interactive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0B0C-19F5-1541-B0D6-F5C78F991D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THANK YOU.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Harris Interactive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0B0C-19F5-1541-B0D6-F5C78F991D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Some problems with International Comparisons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Comparing apples to oranges (different definition, different measures)</a:t>
            </a:r>
          </a:p>
          <a:p>
            <a:r>
              <a:rPr lang="en-US" dirty="0" smtClean="0"/>
              <a:t>Are differences “real” or the result of different values or expectations?</a:t>
            </a:r>
          </a:p>
          <a:p>
            <a:r>
              <a:rPr lang="en-US" dirty="0" smtClean="0"/>
              <a:t>Differing impact of factors not part of “health care system”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Poverty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Education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Housing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Diversity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Guns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Drugs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Obesity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Malpractice and Defensive Medicine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Diet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Income Gradient</a:t>
            </a:r>
          </a:p>
          <a:p>
            <a:r>
              <a:rPr lang="en-US" dirty="0" smtClean="0"/>
              <a:t>Rankings depend on different criteria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Harris Interactive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0B0C-19F5-1541-B0D6-F5C78F991D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Survey of Sick People in 11 Countries (2011)</a:t>
            </a:r>
            <a:br>
              <a:rPr lang="en-US" sz="2400" dirty="0" smtClean="0"/>
            </a:br>
            <a:r>
              <a:rPr lang="en-US" sz="2400" dirty="0" smtClean="0"/>
              <a:t>(Commonwealth Fund/Harris Interactive)</a:t>
            </a: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22BEF6-7461-4649-BC48-E00AD7CD0939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5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1" y="1524000"/>
          <a:ext cx="4705668" cy="4264245"/>
        </p:xfrm>
        <a:graphic>
          <a:graphicData uri="http://schemas.openxmlformats.org/drawingml/2006/table">
            <a:tbl>
              <a:tblPr/>
              <a:tblGrid>
                <a:gridCol w="3505199"/>
                <a:gridCol w="1200469"/>
              </a:tblGrid>
              <a:tr h="358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 Rank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 = Best)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Out-of-pocket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costs over $1,000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Difficulty paying medical bills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Cost-related access problems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Obtaining after hours care difficulty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 results not available/duplicated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Specialist/PCP lacked history/did not share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Any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coordination gap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Gaps in discharge planning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Medical/medication/lab error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Doctor patient communication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 easily call to ask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questions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Blood pressure controlled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“Medical home”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(access/knows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them/coordinates)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Cost-related barriers (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visits/treatments/drugs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Gaps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 surgery/discharge planning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Patient engagement (communications 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295401" y="1524000"/>
          <a:ext cx="4705668" cy="4264245"/>
        </p:xfrm>
        <a:graphic>
          <a:graphicData uri="http://schemas.openxmlformats.org/drawingml/2006/table">
            <a:tbl>
              <a:tblPr/>
              <a:tblGrid>
                <a:gridCol w="3505199"/>
                <a:gridCol w="1200469"/>
              </a:tblGrid>
              <a:tr h="358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 Rank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= Best)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Confidence: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Would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 most effective care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Could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afford care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Non-access/compliance because of cost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Serious problem paying medical bill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Out-of-pocket costs over $1,000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Access same or next day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Difficulty to get after-hours care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Waited less than 4 weeks to see specialist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Waited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less than 1 month for elective surgery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Difficulties with insurance: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Spent lots of time on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disputes/paperwork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Insurance denied (all/part)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Gaps between hihg/low income groups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Survey of All Adults in 11 Countries (2010)</a:t>
            </a:r>
            <a:br>
              <a:rPr lang="en-US" sz="2400" dirty="0" smtClean="0"/>
            </a:br>
            <a:r>
              <a:rPr lang="en-US" sz="2400" dirty="0" smtClean="0"/>
              <a:t>(Commonwealth Fund/Harris Interactive)</a:t>
            </a: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306238-98AF-4768-A75B-0921D0C8977C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6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Survey of Primary Care Physicians in 11 Countries (2009)</a:t>
            </a:r>
            <a:br>
              <a:rPr lang="en-US" sz="2400" dirty="0" smtClean="0"/>
            </a:br>
            <a:r>
              <a:rPr lang="en-US" sz="2400" dirty="0" smtClean="0"/>
              <a:t>(Commonwealth Fund/Harris Interactive)</a:t>
            </a:r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4551A9-2821-4E0E-962C-9E868E460FBA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7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28600" y="6126366"/>
            <a:ext cx="876300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1200" dirty="0" smtClean="0">
                <a:latin typeface="+mn-lt"/>
              </a:rPr>
              <a:t>Note: These data will be updated in 2012 released in October or November</a:t>
            </a:r>
            <a:endParaRPr lang="en-US" sz="1200" dirty="0"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295401" y="1524000"/>
          <a:ext cx="4705668" cy="3678393"/>
        </p:xfrm>
        <a:graphic>
          <a:graphicData uri="http://schemas.openxmlformats.org/drawingml/2006/table">
            <a:tbl>
              <a:tblPr/>
              <a:tblGrid>
                <a:gridCol w="3505199"/>
                <a:gridCol w="1200469"/>
              </a:tblGrid>
              <a:tr h="358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 Rank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 = Best)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HIT: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 practice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High functionality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hours access (not ER)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Patients have difficulty paying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Difficulty getting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tests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Long waiting time for specialists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Insurance barriers to care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Use of written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guidelines (4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conditions)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Written instructions on managing care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P4P: Physicians get incentives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Practice routintely/reviewed patient care data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3-5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Physician performance reviewed against targets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Practice identifies adverse events/follow up works well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7"/>
          <p:cNvSpPr>
            <a:spLocks noChangeArrowheads="1"/>
          </p:cNvSpPr>
          <p:nvPr/>
        </p:nvSpPr>
        <p:spPr bwMode="auto">
          <a:xfrm>
            <a:off x="1600200" y="5462588"/>
            <a:ext cx="4724400" cy="3286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405688" cy="4438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tabLst>
                <a:tab pos="4630738" algn="ctr"/>
              </a:tabLst>
              <a:defRPr/>
            </a:pPr>
            <a:r>
              <a:rPr lang="en-US" sz="1200" dirty="0" smtClean="0">
                <a:cs typeface="+mn-cs"/>
              </a:rPr>
              <a:t>	   </a:t>
            </a:r>
            <a:r>
              <a:rPr lang="en-US" sz="1200" b="1" u="sng" dirty="0" smtClean="0">
                <a:cs typeface="+mn-cs"/>
              </a:rPr>
              <a:t>2002-2003 Rank</a:t>
            </a:r>
            <a:r>
              <a:rPr lang="en-US" sz="1200" dirty="0" smtClean="0">
                <a:cs typeface="+mn-cs"/>
              </a:rPr>
              <a:t>	</a:t>
            </a:r>
            <a:r>
              <a:rPr lang="en-US" sz="1200" b="1" u="sng" dirty="0" smtClean="0">
                <a:cs typeface="+mn-cs"/>
              </a:rPr>
              <a:t>1997-1998 Rank</a:t>
            </a:r>
          </a:p>
          <a:p>
            <a:pPr marL="795338" indent="-795338" eaLnBrk="1" hangingPunct="1">
              <a:buFont typeface="Wingdings" pitchFamily="2" charset="2"/>
              <a:buNone/>
              <a:defRPr/>
            </a:pPr>
            <a:r>
              <a:rPr lang="en-US" sz="1200" dirty="0" smtClean="0">
                <a:cs typeface="+mn-cs"/>
              </a:rPr>
              <a:t>	  1	France			  1</a:t>
            </a:r>
          </a:p>
          <a:p>
            <a:pPr marL="795338" indent="-795338" eaLnBrk="1" hangingPunct="1">
              <a:buFont typeface="Wingdings" pitchFamily="2" charset="2"/>
              <a:buNone/>
              <a:defRPr/>
            </a:pPr>
            <a:r>
              <a:rPr lang="en-US" sz="1200" dirty="0" smtClean="0">
                <a:cs typeface="+mn-cs"/>
              </a:rPr>
              <a:t>  	  2	Japan			  2</a:t>
            </a:r>
          </a:p>
          <a:p>
            <a:pPr marL="795338" indent="-795338" eaLnBrk="1" hangingPunct="1">
              <a:buFont typeface="Wingdings" pitchFamily="2" charset="2"/>
              <a:buNone/>
              <a:defRPr/>
            </a:pPr>
            <a:r>
              <a:rPr lang="en-US" sz="1200" dirty="0" smtClean="0">
                <a:cs typeface="+mn-cs"/>
              </a:rPr>
              <a:t>	  3	Australia			  4</a:t>
            </a:r>
          </a:p>
          <a:p>
            <a:pPr marL="795338" indent="-795338" eaLnBrk="1" hangingPunct="1">
              <a:buFont typeface="Wingdings" pitchFamily="2" charset="2"/>
              <a:buNone/>
              <a:defRPr/>
            </a:pPr>
            <a:r>
              <a:rPr lang="en-US" sz="1200" dirty="0" smtClean="0">
                <a:cs typeface="+mn-cs"/>
              </a:rPr>
              <a:t>	  4	Spain			  3</a:t>
            </a:r>
          </a:p>
          <a:p>
            <a:pPr marL="795338" indent="-795338" eaLnBrk="1" hangingPunct="1">
              <a:buFont typeface="Wingdings" pitchFamily="2" charset="2"/>
              <a:buNone/>
              <a:defRPr/>
            </a:pPr>
            <a:r>
              <a:rPr lang="en-US" sz="1200" dirty="0" smtClean="0">
                <a:cs typeface="+mn-cs"/>
              </a:rPr>
              <a:t>	  5	Italy			  6</a:t>
            </a:r>
          </a:p>
          <a:p>
            <a:pPr marL="795338" indent="-795338" eaLnBrk="1" hangingPunct="1">
              <a:buFont typeface="Wingdings" pitchFamily="2" charset="2"/>
              <a:buNone/>
              <a:defRPr/>
            </a:pPr>
            <a:r>
              <a:rPr lang="en-US" sz="1200" dirty="0" smtClean="0">
                <a:cs typeface="+mn-cs"/>
              </a:rPr>
              <a:t>	  6	Canada			  7</a:t>
            </a:r>
          </a:p>
          <a:p>
            <a:pPr marL="795338" indent="-795338" eaLnBrk="1" hangingPunct="1">
              <a:buFont typeface="Wingdings" pitchFamily="2" charset="2"/>
              <a:buNone/>
              <a:defRPr/>
            </a:pPr>
            <a:r>
              <a:rPr lang="en-US" sz="1200" dirty="0" smtClean="0">
                <a:cs typeface="+mn-cs"/>
              </a:rPr>
              <a:t>	  7	Norway			10</a:t>
            </a:r>
          </a:p>
          <a:p>
            <a:pPr marL="795338" indent="-795338" eaLnBrk="1" hangingPunct="1">
              <a:buFont typeface="Wingdings" pitchFamily="2" charset="2"/>
              <a:buNone/>
              <a:defRPr/>
            </a:pPr>
            <a:r>
              <a:rPr lang="en-US" sz="1200" dirty="0" smtClean="0">
                <a:cs typeface="+mn-cs"/>
              </a:rPr>
              <a:t>	  8	Netherlands			  8</a:t>
            </a:r>
          </a:p>
          <a:p>
            <a:pPr marL="795338" indent="-795338" eaLnBrk="1" hangingPunct="1">
              <a:buFont typeface="Wingdings" pitchFamily="2" charset="2"/>
              <a:buNone/>
              <a:defRPr/>
            </a:pPr>
            <a:r>
              <a:rPr lang="en-US" sz="1200" dirty="0" smtClean="0">
                <a:cs typeface="+mn-cs"/>
              </a:rPr>
              <a:t>	  9	Sweden			  5</a:t>
            </a:r>
          </a:p>
          <a:p>
            <a:pPr marL="795338" indent="-795338" eaLnBrk="1" hangingPunct="1">
              <a:buFont typeface="Wingdings" pitchFamily="2" charset="2"/>
              <a:buNone/>
              <a:defRPr/>
            </a:pPr>
            <a:r>
              <a:rPr lang="en-US" sz="1200" dirty="0" smtClean="0">
                <a:cs typeface="+mn-cs"/>
              </a:rPr>
              <a:t>	10	Greece			  9</a:t>
            </a:r>
          </a:p>
          <a:p>
            <a:pPr marL="795338" indent="-795338" eaLnBrk="1" hangingPunct="1">
              <a:buFont typeface="Wingdings" pitchFamily="2" charset="2"/>
              <a:buNone/>
              <a:defRPr/>
            </a:pPr>
            <a:r>
              <a:rPr lang="en-US" sz="1200" dirty="0" smtClean="0">
                <a:cs typeface="+mn-cs"/>
              </a:rPr>
              <a:t>	11	Austria			12</a:t>
            </a:r>
          </a:p>
          <a:p>
            <a:pPr marL="795338" indent="-795338" eaLnBrk="1" hangingPunct="1">
              <a:buFont typeface="Wingdings" pitchFamily="2" charset="2"/>
              <a:buNone/>
              <a:defRPr/>
            </a:pPr>
            <a:r>
              <a:rPr lang="en-US" sz="1200" dirty="0" smtClean="0">
                <a:cs typeface="+mn-cs"/>
              </a:rPr>
              <a:t>	12	Germany			11</a:t>
            </a:r>
          </a:p>
          <a:p>
            <a:pPr marL="795338" indent="-795338" eaLnBrk="1" hangingPunct="1">
              <a:buFont typeface="Wingdings" pitchFamily="2" charset="2"/>
              <a:buNone/>
              <a:defRPr/>
            </a:pPr>
            <a:r>
              <a:rPr lang="en-US" sz="1200" dirty="0" smtClean="0">
                <a:cs typeface="+mn-cs"/>
              </a:rPr>
              <a:t>	13	Finland			16</a:t>
            </a:r>
          </a:p>
          <a:p>
            <a:pPr marL="795338" indent="-795338" eaLnBrk="1" hangingPunct="1">
              <a:buFont typeface="Wingdings" pitchFamily="2" charset="2"/>
              <a:buNone/>
              <a:defRPr/>
            </a:pPr>
            <a:r>
              <a:rPr lang="en-US" sz="1200" dirty="0" smtClean="0">
                <a:cs typeface="+mn-cs"/>
              </a:rPr>
              <a:t>	14	New Zealand			14</a:t>
            </a:r>
          </a:p>
          <a:p>
            <a:pPr marL="795338" indent="-795338" eaLnBrk="1" hangingPunct="1">
              <a:buFont typeface="Wingdings" pitchFamily="2" charset="2"/>
              <a:buNone/>
              <a:tabLst>
                <a:tab pos="1828800" algn="l"/>
                <a:tab pos="4630738" algn="ctr"/>
              </a:tabLst>
              <a:defRPr/>
            </a:pPr>
            <a:r>
              <a:rPr lang="en-US" sz="1200" dirty="0" smtClean="0">
                <a:cs typeface="+mn-cs"/>
              </a:rPr>
              <a:t>	15	Denmark	13</a:t>
            </a:r>
          </a:p>
          <a:p>
            <a:pPr marL="795338" indent="-795338" eaLnBrk="1" hangingPunct="1">
              <a:buFont typeface="Wingdings" pitchFamily="2" charset="2"/>
              <a:buNone/>
              <a:tabLst>
                <a:tab pos="1828800" algn="l"/>
                <a:tab pos="4630738" algn="ctr"/>
              </a:tabLst>
              <a:defRPr/>
            </a:pPr>
            <a:r>
              <a:rPr lang="en-US" sz="1200" dirty="0" smtClean="0">
                <a:cs typeface="+mn-cs"/>
              </a:rPr>
              <a:t>	16	United Kingdom	18</a:t>
            </a:r>
          </a:p>
          <a:p>
            <a:pPr marL="795338" indent="-795338" eaLnBrk="1" hangingPunct="1">
              <a:buFont typeface="Wingdings" pitchFamily="2" charset="2"/>
              <a:buNone/>
              <a:tabLst>
                <a:tab pos="1828800" algn="l"/>
                <a:tab pos="4630738" algn="ctr"/>
              </a:tabLst>
              <a:defRPr/>
            </a:pPr>
            <a:r>
              <a:rPr lang="en-US" sz="1200" dirty="0" smtClean="0">
                <a:cs typeface="+mn-cs"/>
              </a:rPr>
              <a:t>	17	Ireland	19</a:t>
            </a:r>
          </a:p>
          <a:p>
            <a:pPr marL="795338" indent="-795338" eaLnBrk="1" hangingPunct="1">
              <a:buFont typeface="Wingdings" pitchFamily="2" charset="2"/>
              <a:buNone/>
              <a:tabLst>
                <a:tab pos="1828800" algn="l"/>
                <a:tab pos="4630738" algn="ctr"/>
              </a:tabLst>
              <a:defRPr/>
            </a:pPr>
            <a:r>
              <a:rPr lang="en-US" sz="1200" dirty="0" smtClean="0">
                <a:cs typeface="+mn-cs"/>
              </a:rPr>
              <a:t>	18	Portugal	17</a:t>
            </a:r>
          </a:p>
          <a:p>
            <a:pPr marL="795338" indent="-795338" eaLnBrk="1" hangingPunct="1">
              <a:buFont typeface="Wingdings" pitchFamily="2" charset="2"/>
              <a:buNone/>
              <a:tabLst>
                <a:tab pos="1828800" algn="l"/>
                <a:tab pos="4630738" algn="ctr"/>
              </a:tabLst>
              <a:defRPr/>
            </a:pPr>
            <a:r>
              <a:rPr lang="en-US" sz="1200" dirty="0" smtClean="0">
                <a:cs typeface="+mn-cs"/>
              </a:rPr>
              <a:t>	</a:t>
            </a:r>
            <a:r>
              <a:rPr lang="en-US" sz="1200" b="1" dirty="0" smtClean="0">
                <a:cs typeface="+mn-cs"/>
              </a:rPr>
              <a:t>19	United States	15</a:t>
            </a:r>
          </a:p>
          <a:p>
            <a:pPr eaLnBrk="1" hangingPunct="1">
              <a:lnSpc>
                <a:spcPct val="30000"/>
              </a:lnSpc>
              <a:buFont typeface="Wingdings" pitchFamily="2" charset="2"/>
              <a:buNone/>
              <a:tabLst>
                <a:tab pos="4630738" algn="ctr"/>
              </a:tabLst>
              <a:defRPr/>
            </a:pPr>
            <a:endParaRPr lang="en-US" sz="1200" b="1" dirty="0" smtClean="0">
              <a:cs typeface="+mn-cs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  <p:sp>
        <p:nvSpPr>
          <p:cNvPr id="615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42E47A-676A-4F96-B986-BE6AF149C854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8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53340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kern="0" dirty="0">
                <a:latin typeface="Calibri"/>
                <a:ea typeface="MS PGothic" pitchFamily="34" charset="-128"/>
              </a:rPr>
              <a:t>We Rank Last (of 19 Countries) </a:t>
            </a:r>
            <a:r>
              <a:rPr lang="en-US" kern="0" dirty="0" smtClean="0">
                <a:latin typeface="Calibri"/>
                <a:ea typeface="MS PGothic" pitchFamily="34" charset="-128"/>
              </a:rPr>
              <a:t>on </a:t>
            </a:r>
            <a:r>
              <a:rPr lang="en-US" kern="0" dirty="0">
                <a:latin typeface="Calibri"/>
                <a:ea typeface="MS PGothic" pitchFamily="34" charset="-128"/>
              </a:rPr>
              <a:t>Deaths Preventable by </a:t>
            </a:r>
            <a:endParaRPr lang="en-US" kern="0" dirty="0" smtClean="0">
              <a:latin typeface="Calibri"/>
              <a:ea typeface="MS PGothic" pitchFamily="34" charset="-128"/>
            </a:endParaRPr>
          </a:p>
          <a:p>
            <a:pPr eaLnBrk="0" hangingPunct="0">
              <a:defRPr/>
            </a:pPr>
            <a:r>
              <a:rPr lang="en-US" kern="0" dirty="0" smtClean="0">
                <a:latin typeface="Calibri"/>
                <a:ea typeface="MS PGothic" pitchFamily="34" charset="-128"/>
              </a:rPr>
              <a:t>Medical </a:t>
            </a:r>
            <a:r>
              <a:rPr lang="en-US" kern="0" dirty="0">
                <a:latin typeface="Calibri"/>
                <a:ea typeface="MS PGothic" pitchFamily="34" charset="-128"/>
              </a:rPr>
              <a:t>Care</a:t>
            </a:r>
            <a:endParaRPr lang="en-US" kern="0" dirty="0">
              <a:latin typeface="+mj-lt"/>
              <a:ea typeface="MS PGothic" pitchFamily="34" charset="-128"/>
              <a:cs typeface="ＭＳ Ｐゴシック" charset="-128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6126366"/>
            <a:ext cx="87630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1200" dirty="0" smtClean="0">
                <a:latin typeface="+mn-lt"/>
              </a:rPr>
              <a:t>SOURCE: Ellen Nolte and C. Martin McKee, Measuring the Health of Nations; updating an earlier analysis. </a:t>
            </a:r>
          </a:p>
          <a:p>
            <a:r>
              <a:rPr lang="en-US" sz="1200" dirty="0" smtClean="0">
                <a:latin typeface="+mn-lt"/>
              </a:rPr>
              <a:t>              Health Affairs, Jan/Feb 2008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86688" cy="46561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200" smtClean="0"/>
              <a:t>					</a:t>
            </a:r>
            <a:r>
              <a:rPr lang="en-US" sz="1200" b="1" u="sng" smtClean="0"/>
              <a:t>  % Decline (Improvement)</a:t>
            </a:r>
            <a:r>
              <a:rPr lang="en-US" sz="120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200" smtClean="0"/>
              <a:t>			Ireland			23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200" smtClean="0"/>
              <a:t>			Austria			22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200" smtClean="0"/>
              <a:t>			United Kingdom		21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200" smtClean="0"/>
              <a:t>			Finland			20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200" smtClean="0"/>
              <a:t>			Australia			19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200" smtClean="0"/>
              <a:t>			Norway			19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200" smtClean="0"/>
              <a:t>			Portugal			19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200" smtClean="0"/>
              <a:t>			Italy			17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200" smtClean="0"/>
              <a:t>			New Zealand			17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200" smtClean="0"/>
              <a:t>			Netherlands			16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200" smtClean="0"/>
              <a:t>			Germany			16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200" smtClean="0"/>
              <a:t>			France			14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200" smtClean="0"/>
              <a:t>			Canada			14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200" smtClean="0"/>
              <a:t>			Japan			13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200" smtClean="0"/>
              <a:t>			Greece			13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200" smtClean="0"/>
              <a:t>			Spain			12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200" smtClean="0"/>
              <a:t>			Denmark			11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200" smtClean="0"/>
              <a:t>			Sweden			  7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200" smtClean="0"/>
              <a:t>			</a:t>
            </a:r>
            <a:r>
              <a:rPr lang="en-US" sz="1200" b="1" smtClean="0"/>
              <a:t>United States		 	  4	</a:t>
            </a:r>
            <a:r>
              <a:rPr lang="en-US" sz="1400" smtClean="0"/>
              <a:t>	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t>© Harris Interactive</a:t>
            </a:r>
          </a:p>
        </p:txBody>
      </p:sp>
      <p:sp>
        <p:nvSpPr>
          <p:cNvPr id="717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0E8549-A400-45F2-9540-DD3B06E91652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9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53340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kern="0" dirty="0">
                <a:latin typeface="Calibri"/>
                <a:ea typeface="MS PGothic" pitchFamily="34" charset="-128"/>
              </a:rPr>
              <a:t>And We Have Improved Less Than All the Other Countries </a:t>
            </a:r>
            <a:r>
              <a:rPr lang="en-US" kern="0" dirty="0" smtClean="0">
                <a:latin typeface="Calibri"/>
                <a:ea typeface="MS PGothic" pitchFamily="34" charset="-128"/>
              </a:rPr>
              <a:t>                   in Deaths </a:t>
            </a:r>
            <a:r>
              <a:rPr lang="en-US" kern="0" dirty="0">
                <a:latin typeface="Calibri"/>
                <a:ea typeface="MS PGothic" pitchFamily="34" charset="-128"/>
              </a:rPr>
              <a:t>Preventable by Medical Care</a:t>
            </a:r>
            <a:endParaRPr lang="en-US" kern="0" dirty="0">
              <a:latin typeface="+mj-lt"/>
              <a:ea typeface="MS PGothic" pitchFamily="34" charset="-128"/>
              <a:cs typeface="ＭＳ Ｐゴシック" charset="-128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00200" y="5462588"/>
            <a:ext cx="4724400" cy="3286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6126366"/>
            <a:ext cx="87630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1200" dirty="0" smtClean="0">
                <a:latin typeface="+mn-lt"/>
              </a:rPr>
              <a:t>SOURCE: Ellen Nolte and C. Martin McKee, Measuring the Health of Nations; updating an earlier analysis. </a:t>
            </a:r>
          </a:p>
          <a:p>
            <a:r>
              <a:rPr lang="en-US" sz="1200" dirty="0" smtClean="0">
                <a:latin typeface="+mn-lt"/>
              </a:rPr>
              <a:t>              Health Affairs, Jan/Feb 2008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HI_PPT_Template">
  <a:themeElements>
    <a:clrScheme name="Custom 8">
      <a:dk1>
        <a:srgbClr val="424F5A"/>
      </a:dk1>
      <a:lt1>
        <a:srgbClr val="FFFFFF"/>
      </a:lt1>
      <a:dk2>
        <a:srgbClr val="326C10"/>
      </a:dk2>
      <a:lt2>
        <a:srgbClr val="FFFFFF"/>
      </a:lt2>
      <a:accent1>
        <a:srgbClr val="7EBE07"/>
      </a:accent1>
      <a:accent2>
        <a:srgbClr val="F57321"/>
      </a:accent2>
      <a:accent3>
        <a:srgbClr val="FFC227"/>
      </a:accent3>
      <a:accent4>
        <a:srgbClr val="0073AE"/>
      </a:accent4>
      <a:accent5>
        <a:srgbClr val="BDF62C"/>
      </a:accent5>
      <a:accent6>
        <a:srgbClr val="808080"/>
      </a:accent6>
      <a:hlink>
        <a:srgbClr val="426917"/>
      </a:hlink>
      <a:folHlink>
        <a:srgbClr val="8EBA1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D40B52B5EAD48B8F8217D4770B6A6" ma:contentTypeVersion="1" ma:contentTypeDescription="Create a new document." ma:contentTypeScope="" ma:versionID="223fb741089f5e1aee41580b2751c9b8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71CAC8-4CCE-4F52-9D98-245C482C6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12C06F7-87AC-48A1-A91C-C5B0F1001D9D}">
  <ds:schemaRefs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D479A09-BD40-4EE0-AB12-A3C7FD4D69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Value_CER.pptx</Template>
  <TotalTime>7575</TotalTime>
  <Words>1540</Words>
  <Application>Microsoft Office PowerPoint</Application>
  <PresentationFormat>On-screen Show (4:3)</PresentationFormat>
  <Paragraphs>407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HI_PPT_Template</vt:lpstr>
      <vt:lpstr>Microsoft Office Excel 97-2003 Worksheet</vt:lpstr>
      <vt:lpstr>Worksheet</vt:lpstr>
      <vt:lpstr>Chart</vt:lpstr>
      <vt:lpstr>US AND OTHER HEALTH CARE SYSTEMS COMPARED  </vt:lpstr>
      <vt:lpstr>There are many different criteria for comparing different health systems – many are similar, all are multi-faceted</vt:lpstr>
      <vt:lpstr>Sources of Comparative Data</vt:lpstr>
      <vt:lpstr>Some problems with International Comparisons </vt:lpstr>
      <vt:lpstr>Survey of Sick People in 11 Countries (2011) (Commonwealth Fund/Harris Interactive)</vt:lpstr>
      <vt:lpstr>Survey of All Adults in 11 Countries (2010) (Commonwealth Fund/Harris Interactive)</vt:lpstr>
      <vt:lpstr>Survey of Primary Care Physicians in 11 Countries (2009) (Commonwealth Fund/Harris Interactive)</vt:lpstr>
      <vt:lpstr>Slide 8</vt:lpstr>
      <vt:lpstr>Slide 9</vt:lpstr>
      <vt:lpstr>Slide 10</vt:lpstr>
      <vt:lpstr>Not Longer Life Expectancy 41 Countries Now Have Longer Life Expectancy  Than US</vt:lpstr>
      <vt:lpstr>Not Better Infant Mortality International Comparison (1999)</vt:lpstr>
      <vt:lpstr>Not More Doctors Number of Practicing Physicians per 1,000 Population in 2004</vt:lpstr>
      <vt:lpstr>Not More Hospital Beds Number of Acute Care Hospital Beds per 1,000 Population in 2004</vt:lpstr>
      <vt:lpstr>Not More Doctors Visits Average Annual Number of Physician Visits  Per Capita in 2004</vt:lpstr>
      <vt:lpstr>Not More Surgical Procedures In-Patient Surgical Procedure Per 1000  Population (2002)</vt:lpstr>
      <vt:lpstr>Not More/Better HIT Overall Country Comparisons on the Use of HIT</vt:lpstr>
      <vt:lpstr>Not More P4P Primary Care Doctors’ Reports of Any Financial Incentives Targeted on Quality of Care</vt:lpstr>
      <vt:lpstr>Slide 19</vt:lpstr>
      <vt:lpstr>Not Better Outcomes (1) Kidney Transplant 5-year Relative Survival Rate </vt:lpstr>
      <vt:lpstr>Not Better Outcomes (2) Asthma Mortality Rate, Ages 5-39 (Note: Years vary from 2000-2004)</vt:lpstr>
      <vt:lpstr>Not Better Outcomes (3) Deaths Due to Surgical or Medical Mishaps per 100,000 Population in 2004`</vt:lpstr>
      <vt:lpstr>Slide 23</vt:lpstr>
      <vt:lpstr>More Bad News</vt:lpstr>
      <vt:lpstr>And . . . </vt:lpstr>
      <vt:lpstr>However (!) - Americans Have Relatively Short Waiting Time For Elective/Non-Emergency Surgery</vt:lpstr>
      <vt:lpstr>US System More Unpopular than Systems in Most Other Rich Countries</vt:lpstr>
      <vt:lpstr>Opponents of Reform Often Cite Horror Stories in     Other Countries and Yet</vt:lpstr>
      <vt:lpstr>What Do Canadians Think?</vt:lpstr>
      <vt:lpstr>The Media/Lobbyist Myths on Canadian Health Care</vt:lpstr>
      <vt:lpstr>What The Data Tell Us About The US Health Care System Compared to Most Other Western Democracies    </vt:lpstr>
      <vt:lpstr>Some possible “Best Places”</vt:lpstr>
      <vt:lpstr>Where US Does Badly</vt:lpstr>
      <vt:lpstr>Where US Does Well</vt:lpstr>
      <vt:lpstr>Slide 35</vt:lpstr>
    </vt:vector>
  </TitlesOfParts>
  <Company>Harris Interactive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Health Perspectives –  June Planning Meeting</dc:title>
  <dc:creator>Leah Kastury</dc:creator>
  <cp:lastModifiedBy>Barbara Small</cp:lastModifiedBy>
  <cp:revision>1030</cp:revision>
  <dcterms:created xsi:type="dcterms:W3CDTF">2010-11-03T23:05:17Z</dcterms:created>
  <dcterms:modified xsi:type="dcterms:W3CDTF">2012-03-21T14:34:38Z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000800080e000000000001024120</vt:lpwstr>
  </property>
  <property fmtid="{D5CDD505-2E9C-101B-9397-08002B2CF9AE}" pid="3" name="ContentTypeId">
    <vt:lpwstr>0x010100565D40B52B5EAD48B8F8217D4770B6A6</vt:lpwstr>
  </property>
</Properties>
</file>